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8" r:id="rId3"/>
    <p:sldId id="299" r:id="rId4"/>
    <p:sldId id="300" r:id="rId5"/>
    <p:sldId id="655" r:id="rId6"/>
    <p:sldId id="301" r:id="rId7"/>
    <p:sldId id="302" r:id="rId8"/>
    <p:sldId id="303" r:id="rId9"/>
    <p:sldId id="276" r:id="rId10"/>
    <p:sldId id="259" r:id="rId11"/>
    <p:sldId id="260" r:id="rId12"/>
    <p:sldId id="261" r:id="rId13"/>
    <p:sldId id="262" r:id="rId14"/>
    <p:sldId id="651" r:id="rId15"/>
    <p:sldId id="670" r:id="rId16"/>
    <p:sldId id="263" r:id="rId17"/>
    <p:sldId id="266" r:id="rId18"/>
    <p:sldId id="264" r:id="rId19"/>
    <p:sldId id="658" r:id="rId20"/>
    <p:sldId id="657" r:id="rId21"/>
    <p:sldId id="659" r:id="rId22"/>
    <p:sldId id="656" r:id="rId23"/>
    <p:sldId id="671" r:id="rId24"/>
    <p:sldId id="662" r:id="rId25"/>
    <p:sldId id="666" r:id="rId26"/>
    <p:sldId id="654" r:id="rId27"/>
    <p:sldId id="277" r:id="rId28"/>
    <p:sldId id="289" r:id="rId29"/>
    <p:sldId id="278" r:id="rId30"/>
    <p:sldId id="281" r:id="rId31"/>
    <p:sldId id="279" r:id="rId32"/>
    <p:sldId id="280" r:id="rId33"/>
    <p:sldId id="672" r:id="rId34"/>
    <p:sldId id="271" r:id="rId35"/>
    <p:sldId id="272" r:id="rId36"/>
    <p:sldId id="275" r:id="rId37"/>
    <p:sldId id="283" r:id="rId38"/>
    <p:sldId id="282" r:id="rId39"/>
    <p:sldId id="285" r:id="rId40"/>
    <p:sldId id="286" r:id="rId41"/>
    <p:sldId id="293" r:id="rId42"/>
    <p:sldId id="635" r:id="rId43"/>
    <p:sldId id="636" r:id="rId44"/>
    <p:sldId id="637" r:id="rId45"/>
    <p:sldId id="663" r:id="rId46"/>
    <p:sldId id="640" r:id="rId47"/>
    <p:sldId id="641" r:id="rId48"/>
    <p:sldId id="305" r:id="rId49"/>
    <p:sldId id="644" r:id="rId50"/>
    <p:sldId id="664" r:id="rId51"/>
    <p:sldId id="646" r:id="rId52"/>
    <p:sldId id="665" r:id="rId53"/>
    <p:sldId id="296" r:id="rId54"/>
    <p:sldId id="653" r:id="rId55"/>
    <p:sldId id="297" r:id="rId56"/>
    <p:sldId id="298" r:id="rId57"/>
    <p:sldId id="650" r:id="rId58"/>
    <p:sldId id="649" r:id="rId59"/>
    <p:sldId id="668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373"/>
    <a:srgbClr val="EA012B"/>
    <a:srgbClr val="009482"/>
    <a:srgbClr val="E8D9F3"/>
    <a:srgbClr val="034F5A"/>
    <a:srgbClr val="FF0066"/>
    <a:srgbClr val="099A9C"/>
    <a:srgbClr val="3CC9CC"/>
    <a:srgbClr val="004750"/>
    <a:srgbClr val="573C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15" autoAdjust="0"/>
    <p:restoredTop sz="96224" autoAdjust="0"/>
  </p:normalViewPr>
  <p:slideViewPr>
    <p:cSldViewPr snapToGrid="0">
      <p:cViewPr varScale="1">
        <p:scale>
          <a:sx n="105" d="100"/>
          <a:sy n="105" d="100"/>
        </p:scale>
        <p:origin x="106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9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CC8A7EC-771A-07EF-902D-58B02DAC546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1A525-9E4F-0C41-83F2-52A547475D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72ED4D-7304-4430-A428-1F9BDF255C0F}" type="datetimeFigureOut">
              <a:rPr lang="en-AU" smtClean="0"/>
              <a:t>26/05/2026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9E362-0988-09B3-E6E7-F0A61DB5C3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37AD3-5139-C574-F4FA-A1D9F9E055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A99CA-B0CB-4BE0-BCC5-97ED8DC2DEE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7800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F4D95-47AF-437C-8CB5-4CE6C3AF4BD1}" type="datetimeFigureOut">
              <a:rPr lang="en-AU" smtClean="0"/>
              <a:t>26/05/2026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3960A-87E4-4EB2-9951-DB3AD8FDE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316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3960A-87E4-4EB2-9951-DB3AD8FDEF7E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2467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51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17535095">
            <a:off x="-4313936" y="5647102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7535095">
            <a:off x="-3723481" y="5173116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9663127" y="-3817382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7892455">
            <a:off x="7471746" y="-3817382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2954752" y="4447868"/>
            <a:ext cx="3792872" cy="3792872"/>
          </a:xfrm>
          <a:prstGeom prst="ellipse">
            <a:avLst/>
          </a:prstGeom>
          <a:noFill/>
          <a:ln w="57150">
            <a:solidFill>
              <a:srgbClr val="0047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10639045" y="-1322971"/>
            <a:ext cx="1506392" cy="176138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pic>
        <p:nvPicPr>
          <p:cNvPr id="3" name="Picture 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75FAD0CD-F0E9-33C6-7958-8C13556D17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31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669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51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20065527">
            <a:off x="-4951413" y="-779499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7316109">
            <a:off x="9542668" y="-4312363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-4462983" y="-2312795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3417481" y="2948108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07212AD-6A3C-BBF7-11F3-B2CF171284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-1572054" y="6422483"/>
            <a:ext cx="3144108" cy="3344190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A8C9FF1-ECA6-1289-129E-1B164D8105D2}"/>
              </a:ext>
            </a:extLst>
          </p:cNvPr>
          <p:cNvSpPr/>
          <p:nvPr userDrawn="1"/>
        </p:nvSpPr>
        <p:spPr>
          <a:xfrm rot="10800000">
            <a:off x="10976638" y="-3358253"/>
            <a:ext cx="3646090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112022E-373B-B526-1EAE-3E89A7B43A15}"/>
              </a:ext>
            </a:extLst>
          </p:cNvPr>
          <p:cNvSpPr/>
          <p:nvPr userDrawn="1"/>
        </p:nvSpPr>
        <p:spPr>
          <a:xfrm>
            <a:off x="11727551" y="2641975"/>
            <a:ext cx="3792872" cy="379287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82671884-E274-6B9B-7A6C-BF9DE32AF9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0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51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19419404">
            <a:off x="6864570" y="-4446133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21152403">
            <a:off x="-5480041" y="-5233457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071077">
            <a:off x="-2090108" y="5882211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6050773" flipV="1">
            <a:off x="9808315" y="-3065597"/>
            <a:ext cx="4767370" cy="444749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2785735" y="2448229"/>
            <a:ext cx="3792872" cy="3792872"/>
          </a:xfrm>
          <a:prstGeom prst="ellipse">
            <a:avLst/>
          </a:prstGeom>
          <a:noFill/>
          <a:ln w="57150">
            <a:solidFill>
              <a:srgbClr val="0047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-1386931" y="1582244"/>
            <a:ext cx="2131293" cy="249206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CEC15B-C348-EB7B-8C7B-3DE9C00AAB85}"/>
              </a:ext>
            </a:extLst>
          </p:cNvPr>
          <p:cNvCxnSpPr>
            <a:cxnSpLocks/>
          </p:cNvCxnSpPr>
          <p:nvPr userDrawn="1"/>
        </p:nvCxnSpPr>
        <p:spPr>
          <a:xfrm flipV="1">
            <a:off x="9843663" y="6491586"/>
            <a:ext cx="2012095" cy="1881486"/>
          </a:xfrm>
          <a:prstGeom prst="line">
            <a:avLst/>
          </a:prstGeom>
          <a:ln w="79375" cap="rnd">
            <a:solidFill>
              <a:srgbClr val="00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3F3E27-9AFE-EF92-2EBE-66242A608971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96906" y="6491586"/>
            <a:ext cx="1283462" cy="1200150"/>
          </a:xfrm>
          <a:prstGeom prst="line">
            <a:avLst/>
          </a:prstGeom>
          <a:ln w="79375" cap="rnd">
            <a:solidFill>
              <a:srgbClr val="00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AF03A5C-68D7-2DDD-2305-D4447FBA14F8}"/>
              </a:ext>
            </a:extLst>
          </p:cNvPr>
          <p:cNvCxnSpPr>
            <a:cxnSpLocks/>
          </p:cNvCxnSpPr>
          <p:nvPr userDrawn="1"/>
        </p:nvCxnSpPr>
        <p:spPr>
          <a:xfrm flipV="1">
            <a:off x="9843663" y="5810250"/>
            <a:ext cx="2012095" cy="1881486"/>
          </a:xfrm>
          <a:prstGeom prst="line">
            <a:avLst/>
          </a:prstGeom>
          <a:ln w="79375" cap="rnd">
            <a:solidFill>
              <a:srgbClr val="00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194BC5-558A-D1C1-A41C-5DC3193C81FF}"/>
              </a:ext>
            </a:extLst>
          </p:cNvPr>
          <p:cNvCxnSpPr>
            <a:cxnSpLocks/>
          </p:cNvCxnSpPr>
          <p:nvPr userDrawn="1"/>
        </p:nvCxnSpPr>
        <p:spPr>
          <a:xfrm flipV="1">
            <a:off x="10196906" y="5810250"/>
            <a:ext cx="1283462" cy="1200150"/>
          </a:xfrm>
          <a:prstGeom prst="line">
            <a:avLst/>
          </a:prstGeom>
          <a:ln w="79375" cap="rnd">
            <a:solidFill>
              <a:srgbClr val="0094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49DF692C-DCD9-578B-795A-BF648DB523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3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4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18798310">
            <a:off x="-3755236" y="-3656738"/>
            <a:ext cx="5186414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7535095">
            <a:off x="8434247" y="4830888"/>
            <a:ext cx="8093699" cy="564291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10072325" y="-4072801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4978335">
            <a:off x="5740169" y="5388237"/>
            <a:ext cx="4600223" cy="621675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2907136" y="-689991"/>
            <a:ext cx="3792872" cy="3792872"/>
          </a:xfrm>
          <a:prstGeom prst="ellipse">
            <a:avLst/>
          </a:pr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278682-5294-5698-F274-BDEE675E106B}"/>
              </a:ext>
            </a:extLst>
          </p:cNvPr>
          <p:cNvGrpSpPr/>
          <p:nvPr userDrawn="1"/>
        </p:nvGrpSpPr>
        <p:grpSpPr>
          <a:xfrm flipV="1">
            <a:off x="1599813" y="-1092200"/>
            <a:ext cx="2695575" cy="596900"/>
            <a:chOff x="1752600" y="590550"/>
            <a:chExt cx="2695575" cy="3867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3E1201-37F7-F922-EA39-C9DD929AE754}"/>
                </a:ext>
              </a:extLst>
            </p:cNvPr>
            <p:cNvCxnSpPr/>
            <p:nvPr userDrawn="1"/>
          </p:nvCxnSpPr>
          <p:spPr>
            <a:xfrm>
              <a:off x="175260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D16783-BB52-59BA-7B29-2CA2BCD29FE3}"/>
                </a:ext>
              </a:extLst>
            </p:cNvPr>
            <p:cNvCxnSpPr/>
            <p:nvPr userDrawn="1"/>
          </p:nvCxnSpPr>
          <p:spPr>
            <a:xfrm>
              <a:off x="199765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23E9C2-5CFD-C65E-FF42-23D8567FA7AF}"/>
                </a:ext>
              </a:extLst>
            </p:cNvPr>
            <p:cNvCxnSpPr/>
            <p:nvPr userDrawn="1"/>
          </p:nvCxnSpPr>
          <p:spPr>
            <a:xfrm>
              <a:off x="224270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9AB2AD-A2E8-53EB-D8F2-E71F6BDA5753}"/>
                </a:ext>
              </a:extLst>
            </p:cNvPr>
            <p:cNvCxnSpPr/>
            <p:nvPr userDrawn="1"/>
          </p:nvCxnSpPr>
          <p:spPr>
            <a:xfrm>
              <a:off x="248775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20D6CB-A7FD-11D6-3371-35CD1EB0CCA3}"/>
                </a:ext>
              </a:extLst>
            </p:cNvPr>
            <p:cNvCxnSpPr/>
            <p:nvPr userDrawn="1"/>
          </p:nvCxnSpPr>
          <p:spPr>
            <a:xfrm>
              <a:off x="273280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E991BA-0762-EADB-4273-517F1110FF79}"/>
                </a:ext>
              </a:extLst>
            </p:cNvPr>
            <p:cNvCxnSpPr/>
            <p:nvPr userDrawn="1"/>
          </p:nvCxnSpPr>
          <p:spPr>
            <a:xfrm>
              <a:off x="297786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572947-A578-4283-D52D-533FEBA42ADB}"/>
                </a:ext>
              </a:extLst>
            </p:cNvPr>
            <p:cNvCxnSpPr/>
            <p:nvPr userDrawn="1"/>
          </p:nvCxnSpPr>
          <p:spPr>
            <a:xfrm>
              <a:off x="322291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516610-EB71-2B82-E611-58CCA9E5D736}"/>
                </a:ext>
              </a:extLst>
            </p:cNvPr>
            <p:cNvCxnSpPr/>
            <p:nvPr userDrawn="1"/>
          </p:nvCxnSpPr>
          <p:spPr>
            <a:xfrm>
              <a:off x="346796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C1A6FA-5E62-E781-7FA8-CA04DD6D989E}"/>
                </a:ext>
              </a:extLst>
            </p:cNvPr>
            <p:cNvCxnSpPr/>
            <p:nvPr userDrawn="1"/>
          </p:nvCxnSpPr>
          <p:spPr>
            <a:xfrm>
              <a:off x="371301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FA1733-F4BB-CF50-F5CC-5FA435823E02}"/>
                </a:ext>
              </a:extLst>
            </p:cNvPr>
            <p:cNvCxnSpPr/>
            <p:nvPr userDrawn="1"/>
          </p:nvCxnSpPr>
          <p:spPr>
            <a:xfrm>
              <a:off x="395806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382734-3EDB-4D99-A65E-9BC1AD710600}"/>
                </a:ext>
              </a:extLst>
            </p:cNvPr>
            <p:cNvCxnSpPr/>
            <p:nvPr userDrawn="1"/>
          </p:nvCxnSpPr>
          <p:spPr>
            <a:xfrm>
              <a:off x="420312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165641-8ED8-B848-83A9-BE85DCB7C2D6}"/>
                </a:ext>
              </a:extLst>
            </p:cNvPr>
            <p:cNvCxnSpPr/>
            <p:nvPr userDrawn="1"/>
          </p:nvCxnSpPr>
          <p:spPr>
            <a:xfrm>
              <a:off x="4448175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-1065079" y="6102421"/>
            <a:ext cx="2113715" cy="2471512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57F1F1-C65E-584E-6560-8FCDA4B59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8772595" y="-1239167"/>
            <a:ext cx="2330054" cy="2478332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pic>
        <p:nvPicPr>
          <p:cNvPr id="9" name="Picture 8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DC4FE2A3-FB3E-74E4-9F27-A1FC7044EC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38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4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3596281">
            <a:off x="-3103552" y="5326626"/>
            <a:ext cx="5186414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9864181">
            <a:off x="8682373" y="5684148"/>
            <a:ext cx="4680951" cy="308528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10427809" y="-3165128"/>
            <a:ext cx="4365072" cy="459935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17114463">
            <a:off x="2324377" y="5002217"/>
            <a:ext cx="4600223" cy="621675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444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3283004" y="2853501"/>
            <a:ext cx="3792872" cy="3792872"/>
          </a:xfrm>
          <a:prstGeom prst="ellipse">
            <a:avLst/>
          </a:pr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278682-5294-5698-F274-BDEE675E106B}"/>
              </a:ext>
            </a:extLst>
          </p:cNvPr>
          <p:cNvGrpSpPr/>
          <p:nvPr userDrawn="1"/>
        </p:nvGrpSpPr>
        <p:grpSpPr>
          <a:xfrm rot="18900000" flipV="1">
            <a:off x="11262556" y="-1795777"/>
            <a:ext cx="2695575" cy="2478331"/>
            <a:chOff x="1752600" y="590550"/>
            <a:chExt cx="2695575" cy="3867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3E1201-37F7-F922-EA39-C9DD929AE754}"/>
                </a:ext>
              </a:extLst>
            </p:cNvPr>
            <p:cNvCxnSpPr/>
            <p:nvPr userDrawn="1"/>
          </p:nvCxnSpPr>
          <p:spPr>
            <a:xfrm>
              <a:off x="175260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D16783-BB52-59BA-7B29-2CA2BCD29FE3}"/>
                </a:ext>
              </a:extLst>
            </p:cNvPr>
            <p:cNvCxnSpPr/>
            <p:nvPr userDrawn="1"/>
          </p:nvCxnSpPr>
          <p:spPr>
            <a:xfrm>
              <a:off x="199765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23E9C2-5CFD-C65E-FF42-23D8567FA7AF}"/>
                </a:ext>
              </a:extLst>
            </p:cNvPr>
            <p:cNvCxnSpPr/>
            <p:nvPr userDrawn="1"/>
          </p:nvCxnSpPr>
          <p:spPr>
            <a:xfrm>
              <a:off x="224270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9AB2AD-A2E8-53EB-D8F2-E71F6BDA5753}"/>
                </a:ext>
              </a:extLst>
            </p:cNvPr>
            <p:cNvCxnSpPr/>
            <p:nvPr userDrawn="1"/>
          </p:nvCxnSpPr>
          <p:spPr>
            <a:xfrm>
              <a:off x="248775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20D6CB-A7FD-11D6-3371-35CD1EB0CCA3}"/>
                </a:ext>
              </a:extLst>
            </p:cNvPr>
            <p:cNvCxnSpPr/>
            <p:nvPr userDrawn="1"/>
          </p:nvCxnSpPr>
          <p:spPr>
            <a:xfrm>
              <a:off x="273280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E991BA-0762-EADB-4273-517F1110FF79}"/>
                </a:ext>
              </a:extLst>
            </p:cNvPr>
            <p:cNvCxnSpPr/>
            <p:nvPr userDrawn="1"/>
          </p:nvCxnSpPr>
          <p:spPr>
            <a:xfrm>
              <a:off x="297786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572947-A578-4283-D52D-533FEBA42ADB}"/>
                </a:ext>
              </a:extLst>
            </p:cNvPr>
            <p:cNvCxnSpPr/>
            <p:nvPr userDrawn="1"/>
          </p:nvCxnSpPr>
          <p:spPr>
            <a:xfrm>
              <a:off x="322291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516610-EB71-2B82-E611-58CCA9E5D736}"/>
                </a:ext>
              </a:extLst>
            </p:cNvPr>
            <p:cNvCxnSpPr/>
            <p:nvPr userDrawn="1"/>
          </p:nvCxnSpPr>
          <p:spPr>
            <a:xfrm>
              <a:off x="346796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C1A6FA-5E62-E781-7FA8-CA04DD6D989E}"/>
                </a:ext>
              </a:extLst>
            </p:cNvPr>
            <p:cNvCxnSpPr/>
            <p:nvPr userDrawn="1"/>
          </p:nvCxnSpPr>
          <p:spPr>
            <a:xfrm>
              <a:off x="371301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FA1733-F4BB-CF50-F5CC-5FA435823E02}"/>
                </a:ext>
              </a:extLst>
            </p:cNvPr>
            <p:cNvCxnSpPr/>
            <p:nvPr userDrawn="1"/>
          </p:nvCxnSpPr>
          <p:spPr>
            <a:xfrm>
              <a:off x="395806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382734-3EDB-4D99-A65E-9BC1AD710600}"/>
                </a:ext>
              </a:extLst>
            </p:cNvPr>
            <p:cNvCxnSpPr/>
            <p:nvPr userDrawn="1"/>
          </p:nvCxnSpPr>
          <p:spPr>
            <a:xfrm>
              <a:off x="420312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165641-8ED8-B848-83A9-BE85DCB7C2D6}"/>
                </a:ext>
              </a:extLst>
            </p:cNvPr>
            <p:cNvCxnSpPr/>
            <p:nvPr userDrawn="1"/>
          </p:nvCxnSpPr>
          <p:spPr>
            <a:xfrm>
              <a:off x="4448175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11741646" y="4462774"/>
            <a:ext cx="1506392" cy="176138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57F1F1-C65E-584E-6560-8FCDA4B59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7242686" y="-1866029"/>
            <a:ext cx="2330054" cy="2478332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F0F1494-EDEC-8751-0E54-C228E24ED1B9}"/>
              </a:ext>
            </a:extLst>
          </p:cNvPr>
          <p:cNvSpPr/>
          <p:nvPr userDrawn="1"/>
        </p:nvSpPr>
        <p:spPr>
          <a:xfrm rot="17535095">
            <a:off x="-3069143" y="-1199897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D255A841-B596-FB4B-F064-ECCBEDBD6B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0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4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7798531">
            <a:off x="-4544553" y="-112098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9601044">
            <a:off x="-3879801" y="-909116"/>
            <a:ext cx="4069113" cy="411665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9297229">
            <a:off x="10768027" y="5493918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20878217">
            <a:off x="8620049" y="6066881"/>
            <a:ext cx="4685069" cy="3033250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3080006" y="2096841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278682-5294-5698-F274-BDEE675E106B}"/>
              </a:ext>
            </a:extLst>
          </p:cNvPr>
          <p:cNvGrpSpPr/>
          <p:nvPr userDrawn="1"/>
        </p:nvGrpSpPr>
        <p:grpSpPr>
          <a:xfrm flipV="1">
            <a:off x="5164729" y="-1092201"/>
            <a:ext cx="2695575" cy="596900"/>
            <a:chOff x="1752600" y="590550"/>
            <a:chExt cx="2695575" cy="3867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3E1201-37F7-F922-EA39-C9DD929AE754}"/>
                </a:ext>
              </a:extLst>
            </p:cNvPr>
            <p:cNvCxnSpPr/>
            <p:nvPr userDrawn="1"/>
          </p:nvCxnSpPr>
          <p:spPr>
            <a:xfrm>
              <a:off x="175260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D16783-BB52-59BA-7B29-2CA2BCD29FE3}"/>
                </a:ext>
              </a:extLst>
            </p:cNvPr>
            <p:cNvCxnSpPr/>
            <p:nvPr userDrawn="1"/>
          </p:nvCxnSpPr>
          <p:spPr>
            <a:xfrm>
              <a:off x="199765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23E9C2-5CFD-C65E-FF42-23D8567FA7AF}"/>
                </a:ext>
              </a:extLst>
            </p:cNvPr>
            <p:cNvCxnSpPr/>
            <p:nvPr userDrawn="1"/>
          </p:nvCxnSpPr>
          <p:spPr>
            <a:xfrm>
              <a:off x="224270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9AB2AD-A2E8-53EB-D8F2-E71F6BDA5753}"/>
                </a:ext>
              </a:extLst>
            </p:cNvPr>
            <p:cNvCxnSpPr/>
            <p:nvPr userDrawn="1"/>
          </p:nvCxnSpPr>
          <p:spPr>
            <a:xfrm>
              <a:off x="248775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20D6CB-A7FD-11D6-3371-35CD1EB0CCA3}"/>
                </a:ext>
              </a:extLst>
            </p:cNvPr>
            <p:cNvCxnSpPr/>
            <p:nvPr userDrawn="1"/>
          </p:nvCxnSpPr>
          <p:spPr>
            <a:xfrm>
              <a:off x="273280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E991BA-0762-EADB-4273-517F1110FF79}"/>
                </a:ext>
              </a:extLst>
            </p:cNvPr>
            <p:cNvCxnSpPr/>
            <p:nvPr userDrawn="1"/>
          </p:nvCxnSpPr>
          <p:spPr>
            <a:xfrm>
              <a:off x="297786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572947-A578-4283-D52D-533FEBA42ADB}"/>
                </a:ext>
              </a:extLst>
            </p:cNvPr>
            <p:cNvCxnSpPr/>
            <p:nvPr userDrawn="1"/>
          </p:nvCxnSpPr>
          <p:spPr>
            <a:xfrm>
              <a:off x="322291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516610-EB71-2B82-E611-58CCA9E5D736}"/>
                </a:ext>
              </a:extLst>
            </p:cNvPr>
            <p:cNvCxnSpPr/>
            <p:nvPr userDrawn="1"/>
          </p:nvCxnSpPr>
          <p:spPr>
            <a:xfrm>
              <a:off x="346796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C1A6FA-5E62-E781-7FA8-CA04DD6D989E}"/>
                </a:ext>
              </a:extLst>
            </p:cNvPr>
            <p:cNvCxnSpPr/>
            <p:nvPr userDrawn="1"/>
          </p:nvCxnSpPr>
          <p:spPr>
            <a:xfrm>
              <a:off x="371301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FA1733-F4BB-CF50-F5CC-5FA435823E02}"/>
                </a:ext>
              </a:extLst>
            </p:cNvPr>
            <p:cNvCxnSpPr/>
            <p:nvPr userDrawn="1"/>
          </p:nvCxnSpPr>
          <p:spPr>
            <a:xfrm>
              <a:off x="395806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382734-3EDB-4D99-A65E-9BC1AD710600}"/>
                </a:ext>
              </a:extLst>
            </p:cNvPr>
            <p:cNvCxnSpPr/>
            <p:nvPr userDrawn="1"/>
          </p:nvCxnSpPr>
          <p:spPr>
            <a:xfrm>
              <a:off x="420312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165641-8ED8-B848-83A9-BE85DCB7C2D6}"/>
                </a:ext>
              </a:extLst>
            </p:cNvPr>
            <p:cNvCxnSpPr/>
            <p:nvPr userDrawn="1"/>
          </p:nvCxnSpPr>
          <p:spPr>
            <a:xfrm>
              <a:off x="4448175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-1071655" y="5752598"/>
            <a:ext cx="2437891" cy="2850563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B47B37F-5BA8-8593-5E6A-31B064B70D53}"/>
              </a:ext>
            </a:extLst>
          </p:cNvPr>
          <p:cNvSpPr/>
          <p:nvPr userDrawn="1"/>
        </p:nvSpPr>
        <p:spPr>
          <a:xfrm rot="17535095">
            <a:off x="9353243" y="-3301139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DBD9A-4EFC-B949-EE0A-3E785F9FE5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8105359" y="-1738385"/>
            <a:ext cx="2111412" cy="2245775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pic>
        <p:nvPicPr>
          <p:cNvPr id="23" name="Picture 2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EF911A4B-F0AD-2CCF-D98F-0198208D067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7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E32410A-23BB-2FF7-03C5-1399EF38D35F}"/>
              </a:ext>
            </a:extLst>
          </p:cNvPr>
          <p:cNvSpPr/>
          <p:nvPr userDrawn="1"/>
        </p:nvSpPr>
        <p:spPr>
          <a:xfrm rot="3596281">
            <a:off x="-3813619" y="4800636"/>
            <a:ext cx="5186414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C4A332-8CF7-914F-E2B1-0D6EE7CC4CD0}"/>
              </a:ext>
            </a:extLst>
          </p:cNvPr>
          <p:cNvSpPr/>
          <p:nvPr userDrawn="1"/>
        </p:nvSpPr>
        <p:spPr>
          <a:xfrm rot="19864181">
            <a:off x="9398237" y="5482183"/>
            <a:ext cx="4680951" cy="308528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32C0D6D-7182-B224-AA95-802B9DA90788}"/>
              </a:ext>
            </a:extLst>
          </p:cNvPr>
          <p:cNvSpPr/>
          <p:nvPr userDrawn="1"/>
        </p:nvSpPr>
        <p:spPr>
          <a:xfrm rot="17535095">
            <a:off x="10427809" y="-3165128"/>
            <a:ext cx="4365072" cy="459935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87AD20C-2CD9-8C77-1C2C-C1800DEA3B65}"/>
              </a:ext>
            </a:extLst>
          </p:cNvPr>
          <p:cNvSpPr/>
          <p:nvPr userDrawn="1"/>
        </p:nvSpPr>
        <p:spPr>
          <a:xfrm rot="16200000">
            <a:off x="2206691" y="5508195"/>
            <a:ext cx="4600223" cy="621675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444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43CAD63-24EC-225B-CF76-72C95CD368F8}"/>
              </a:ext>
            </a:extLst>
          </p:cNvPr>
          <p:cNvSpPr/>
          <p:nvPr userDrawn="1"/>
        </p:nvSpPr>
        <p:spPr>
          <a:xfrm>
            <a:off x="-2587181" y="3228042"/>
            <a:ext cx="3792872" cy="3792872"/>
          </a:xfrm>
          <a:prstGeom prst="ellipse">
            <a:avLst/>
          </a:pr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4278682-5294-5698-F274-BDEE675E106B}"/>
              </a:ext>
            </a:extLst>
          </p:cNvPr>
          <p:cNvGrpSpPr/>
          <p:nvPr userDrawn="1"/>
        </p:nvGrpSpPr>
        <p:grpSpPr>
          <a:xfrm rot="18900000" flipV="1">
            <a:off x="-2568199" y="-55682"/>
            <a:ext cx="2695575" cy="2478331"/>
            <a:chOff x="1752600" y="590550"/>
            <a:chExt cx="2695575" cy="386715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73E1201-37F7-F922-EA39-C9DD929AE754}"/>
                </a:ext>
              </a:extLst>
            </p:cNvPr>
            <p:cNvCxnSpPr/>
            <p:nvPr userDrawn="1"/>
          </p:nvCxnSpPr>
          <p:spPr>
            <a:xfrm>
              <a:off x="175260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7D16783-BB52-59BA-7B29-2CA2BCD29FE3}"/>
                </a:ext>
              </a:extLst>
            </p:cNvPr>
            <p:cNvCxnSpPr/>
            <p:nvPr userDrawn="1"/>
          </p:nvCxnSpPr>
          <p:spPr>
            <a:xfrm>
              <a:off x="199765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623E9C2-5CFD-C65E-FF42-23D8567FA7AF}"/>
                </a:ext>
              </a:extLst>
            </p:cNvPr>
            <p:cNvCxnSpPr/>
            <p:nvPr userDrawn="1"/>
          </p:nvCxnSpPr>
          <p:spPr>
            <a:xfrm>
              <a:off x="224270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A9AB2AD-A2E8-53EB-D8F2-E71F6BDA5753}"/>
                </a:ext>
              </a:extLst>
            </p:cNvPr>
            <p:cNvCxnSpPr/>
            <p:nvPr userDrawn="1"/>
          </p:nvCxnSpPr>
          <p:spPr>
            <a:xfrm>
              <a:off x="248775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220D6CB-A7FD-11D6-3371-35CD1EB0CCA3}"/>
                </a:ext>
              </a:extLst>
            </p:cNvPr>
            <p:cNvCxnSpPr/>
            <p:nvPr userDrawn="1"/>
          </p:nvCxnSpPr>
          <p:spPr>
            <a:xfrm>
              <a:off x="273280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3E991BA-0762-EADB-4273-517F1110FF79}"/>
                </a:ext>
              </a:extLst>
            </p:cNvPr>
            <p:cNvCxnSpPr/>
            <p:nvPr userDrawn="1"/>
          </p:nvCxnSpPr>
          <p:spPr>
            <a:xfrm>
              <a:off x="297786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572947-A578-4283-D52D-533FEBA42ADB}"/>
                </a:ext>
              </a:extLst>
            </p:cNvPr>
            <p:cNvCxnSpPr/>
            <p:nvPr userDrawn="1"/>
          </p:nvCxnSpPr>
          <p:spPr>
            <a:xfrm>
              <a:off x="3222912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7516610-EB71-2B82-E611-58CCA9E5D736}"/>
                </a:ext>
              </a:extLst>
            </p:cNvPr>
            <p:cNvCxnSpPr/>
            <p:nvPr userDrawn="1"/>
          </p:nvCxnSpPr>
          <p:spPr>
            <a:xfrm>
              <a:off x="3467964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BC1A6FA-5E62-E781-7FA8-CA04DD6D989E}"/>
                </a:ext>
              </a:extLst>
            </p:cNvPr>
            <p:cNvCxnSpPr/>
            <p:nvPr userDrawn="1"/>
          </p:nvCxnSpPr>
          <p:spPr>
            <a:xfrm>
              <a:off x="3713016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AFA1733-F4BB-CF50-F5CC-5FA435823E02}"/>
                </a:ext>
              </a:extLst>
            </p:cNvPr>
            <p:cNvCxnSpPr/>
            <p:nvPr userDrawn="1"/>
          </p:nvCxnSpPr>
          <p:spPr>
            <a:xfrm>
              <a:off x="3958068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0382734-3EDB-4D99-A65E-9BC1AD710600}"/>
                </a:ext>
              </a:extLst>
            </p:cNvPr>
            <p:cNvCxnSpPr/>
            <p:nvPr userDrawn="1"/>
          </p:nvCxnSpPr>
          <p:spPr>
            <a:xfrm>
              <a:off x="4203120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9165641-8ED8-B848-83A9-BE85DCB7C2D6}"/>
                </a:ext>
              </a:extLst>
            </p:cNvPr>
            <p:cNvCxnSpPr/>
            <p:nvPr userDrawn="1"/>
          </p:nvCxnSpPr>
          <p:spPr>
            <a:xfrm>
              <a:off x="4448175" y="590550"/>
              <a:ext cx="0" cy="386715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3B7C7FDF-0DBD-40D7-702C-07BBC0237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11495458" y="4297677"/>
            <a:ext cx="1506392" cy="176138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57F1F1-C65E-584E-6560-8FCDA4B59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7538511" y="-1693429"/>
            <a:ext cx="2330054" cy="2478332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F0F1494-EDEC-8751-0E54-C228E24ED1B9}"/>
              </a:ext>
            </a:extLst>
          </p:cNvPr>
          <p:cNvSpPr/>
          <p:nvPr userDrawn="1"/>
        </p:nvSpPr>
        <p:spPr>
          <a:xfrm rot="20462224">
            <a:off x="-2085738" y="-1434779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64C6A616-7A10-BF7D-093F-A32226601E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49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17FD1C3-BD98-863C-5082-85FA368A291B}"/>
              </a:ext>
            </a:extLst>
          </p:cNvPr>
          <p:cNvSpPr/>
          <p:nvPr userDrawn="1"/>
        </p:nvSpPr>
        <p:spPr>
          <a:xfrm rot="19326072">
            <a:off x="-2646620" y="-3800830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587C0E03-1CAA-60A9-F92D-F8B0F49E2D08}"/>
              </a:ext>
            </a:extLst>
          </p:cNvPr>
          <p:cNvSpPr/>
          <p:nvPr userDrawn="1"/>
        </p:nvSpPr>
        <p:spPr>
          <a:xfrm rot="7316109">
            <a:off x="9542668" y="-4312363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09A4D15-CC16-501E-6B83-56818DBD5A5D}"/>
              </a:ext>
            </a:extLst>
          </p:cNvPr>
          <p:cNvSpPr/>
          <p:nvPr userDrawn="1"/>
        </p:nvSpPr>
        <p:spPr>
          <a:xfrm rot="17535095">
            <a:off x="-4462983" y="-2312795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936FD08-FF98-D1E1-B532-1837A880B24E}"/>
              </a:ext>
            </a:extLst>
          </p:cNvPr>
          <p:cNvSpPr/>
          <p:nvPr userDrawn="1"/>
        </p:nvSpPr>
        <p:spPr>
          <a:xfrm>
            <a:off x="-3417481" y="2948108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B3781B4-B43D-DFF9-C9B3-0C849CA185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-1572054" y="6422483"/>
            <a:ext cx="3144108" cy="3344190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44CCAA1-D0D7-8D72-8825-E07BAA11E3F2}"/>
              </a:ext>
            </a:extLst>
          </p:cNvPr>
          <p:cNvSpPr/>
          <p:nvPr userDrawn="1"/>
        </p:nvSpPr>
        <p:spPr>
          <a:xfrm rot="10800000">
            <a:off x="10976638" y="-3358253"/>
            <a:ext cx="3646090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97FD28B-88BA-5B08-C12C-D957BABE91D0}"/>
              </a:ext>
            </a:extLst>
          </p:cNvPr>
          <p:cNvSpPr/>
          <p:nvPr userDrawn="1"/>
        </p:nvSpPr>
        <p:spPr>
          <a:xfrm>
            <a:off x="11727551" y="2641975"/>
            <a:ext cx="3792872" cy="3792872"/>
          </a:xfrm>
          <a:prstGeom prst="ellipse">
            <a:avLst/>
          </a:pr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08A3C4B-C828-6FC6-0081-DC1ED46435F3}"/>
              </a:ext>
            </a:extLst>
          </p:cNvPr>
          <p:cNvSpPr/>
          <p:nvPr userDrawn="1"/>
        </p:nvSpPr>
        <p:spPr>
          <a:xfrm rot="20462224">
            <a:off x="-2304133" y="-1435393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D78F9371-4AB0-138B-61DF-8F97BF8F00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8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604D977-D4C3-DD72-82FC-4EBA8FBD4A22}"/>
              </a:ext>
            </a:extLst>
          </p:cNvPr>
          <p:cNvSpPr/>
          <p:nvPr userDrawn="1"/>
        </p:nvSpPr>
        <p:spPr>
          <a:xfrm rot="17535095">
            <a:off x="-4313936" y="5647102"/>
            <a:ext cx="5557256" cy="4417877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3DD7FFE-BB08-F3B7-C613-35A0F63C16DE}"/>
              </a:ext>
            </a:extLst>
          </p:cNvPr>
          <p:cNvSpPr/>
          <p:nvPr userDrawn="1"/>
        </p:nvSpPr>
        <p:spPr>
          <a:xfrm rot="17535095">
            <a:off x="-2986063" y="5353785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8F3BBD0-8B32-76A7-CD5D-B4DEEDE5AEEB}"/>
              </a:ext>
            </a:extLst>
          </p:cNvPr>
          <p:cNvSpPr/>
          <p:nvPr userDrawn="1"/>
        </p:nvSpPr>
        <p:spPr>
          <a:xfrm rot="17535095">
            <a:off x="9663127" y="-3817382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0DE04CF-2865-47E3-2F9C-D78E17597C1B}"/>
              </a:ext>
            </a:extLst>
          </p:cNvPr>
          <p:cNvSpPr/>
          <p:nvPr userDrawn="1"/>
        </p:nvSpPr>
        <p:spPr>
          <a:xfrm rot="7892455">
            <a:off x="7471746" y="-3817382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7631BED-BB29-403B-10B5-ECEFBE3CA686}"/>
              </a:ext>
            </a:extLst>
          </p:cNvPr>
          <p:cNvSpPr/>
          <p:nvPr userDrawn="1"/>
        </p:nvSpPr>
        <p:spPr>
          <a:xfrm>
            <a:off x="-2954752" y="4447868"/>
            <a:ext cx="3792872" cy="3792872"/>
          </a:xfrm>
          <a:prstGeom prst="ellipse">
            <a:avLst/>
          </a:prstGeom>
          <a:noFill/>
          <a:ln w="57150">
            <a:solidFill>
              <a:srgbClr val="0047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E2868C-5DBA-C35E-DADB-2644E033AB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10" b="8710"/>
          <a:stretch>
            <a:fillRect/>
          </a:stretch>
        </p:blipFill>
        <p:spPr>
          <a:xfrm rot="2455487">
            <a:off x="10639045" y="-1322971"/>
            <a:ext cx="1506392" cy="1761385"/>
          </a:xfrm>
          <a:custGeom>
            <a:avLst/>
            <a:gdLst>
              <a:gd name="connsiteX0" fmla="*/ 1377815 w 2755631"/>
              <a:gd name="connsiteY0" fmla="*/ 0 h 3222088"/>
              <a:gd name="connsiteX1" fmla="*/ 2713718 w 2755631"/>
              <a:gd name="connsiteY1" fmla="*/ 710294 h 3222088"/>
              <a:gd name="connsiteX2" fmla="*/ 2755631 w 2755631"/>
              <a:gd name="connsiteY2" fmla="*/ 779285 h 3222088"/>
              <a:gd name="connsiteX3" fmla="*/ 2755631 w 2755631"/>
              <a:gd name="connsiteY3" fmla="*/ 2442803 h 3222088"/>
              <a:gd name="connsiteX4" fmla="*/ 2713718 w 2755631"/>
              <a:gd name="connsiteY4" fmla="*/ 2511794 h 3222088"/>
              <a:gd name="connsiteX5" fmla="*/ 1377815 w 2755631"/>
              <a:gd name="connsiteY5" fmla="*/ 3222088 h 3222088"/>
              <a:gd name="connsiteX6" fmla="*/ 41912 w 2755631"/>
              <a:gd name="connsiteY6" fmla="*/ 2511794 h 3222088"/>
              <a:gd name="connsiteX7" fmla="*/ 0 w 2755631"/>
              <a:gd name="connsiteY7" fmla="*/ 2442805 h 3222088"/>
              <a:gd name="connsiteX8" fmla="*/ 0 w 2755631"/>
              <a:gd name="connsiteY8" fmla="*/ 779283 h 3222088"/>
              <a:gd name="connsiteX9" fmla="*/ 41912 w 2755631"/>
              <a:gd name="connsiteY9" fmla="*/ 710294 h 3222088"/>
              <a:gd name="connsiteX10" fmla="*/ 1377815 w 2755631"/>
              <a:gd name="connsiteY10" fmla="*/ 0 h 322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5631" h="3222088">
                <a:moveTo>
                  <a:pt x="1377815" y="0"/>
                </a:moveTo>
                <a:cubicBezTo>
                  <a:pt x="1933912" y="0"/>
                  <a:pt x="2424202" y="281754"/>
                  <a:pt x="2713718" y="710294"/>
                </a:cubicBezTo>
                <a:lnTo>
                  <a:pt x="2755631" y="779285"/>
                </a:lnTo>
                <a:lnTo>
                  <a:pt x="2755631" y="2442803"/>
                </a:lnTo>
                <a:lnTo>
                  <a:pt x="2713718" y="2511794"/>
                </a:lnTo>
                <a:cubicBezTo>
                  <a:pt x="2424202" y="2940335"/>
                  <a:pt x="1933912" y="3222088"/>
                  <a:pt x="1377815" y="3222088"/>
                </a:cubicBezTo>
                <a:cubicBezTo>
                  <a:pt x="821718" y="3222088"/>
                  <a:pt x="331429" y="2940335"/>
                  <a:pt x="41912" y="2511794"/>
                </a:cubicBezTo>
                <a:lnTo>
                  <a:pt x="0" y="2442805"/>
                </a:lnTo>
                <a:lnTo>
                  <a:pt x="0" y="779283"/>
                </a:lnTo>
                <a:lnTo>
                  <a:pt x="41912" y="710294"/>
                </a:lnTo>
                <a:cubicBezTo>
                  <a:pt x="331429" y="281754"/>
                  <a:pt x="821718" y="0"/>
                  <a:pt x="1377815" y="0"/>
                </a:cubicBezTo>
                <a:close/>
              </a:path>
            </a:pathLst>
          </a:cu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18C4FA6D-090C-1631-1731-8DCA3D438AB0}"/>
              </a:ext>
            </a:extLst>
          </p:cNvPr>
          <p:cNvSpPr/>
          <p:nvPr userDrawn="1"/>
        </p:nvSpPr>
        <p:spPr>
          <a:xfrm rot="20462224">
            <a:off x="-2266032" y="-1331938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4CD0268A-5429-AE08-2415-C8D087E145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4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9D26-24AA-41BF-A504-68B959225E08}" type="datetimeFigureOut">
              <a:rPr lang="en-AU" smtClean="0"/>
              <a:t>26/05/2026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26A6F-0F3F-4868-8681-621BEB0C910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014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8" r:id="rId3"/>
    <p:sldLayoutId id="2147483679" r:id="rId4"/>
    <p:sldLayoutId id="2147483680" r:id="rId5"/>
    <p:sldLayoutId id="2147483677" r:id="rId6"/>
    <p:sldLayoutId id="2147483682" r:id="rId7"/>
    <p:sldLayoutId id="2147483681" r:id="rId8"/>
    <p:sldLayoutId id="2147483683" r:id="rId9"/>
    <p:sldLayoutId id="214748367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sv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immi.homeaffairs.gov.au/visas/getting-a-visa/visa-finder/study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gif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english@sri.edu.au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gif"/><Relationship Id="rId5" Type="http://schemas.openxmlformats.org/officeDocument/2006/relationships/hyperlink" Target="http://www.oso.gov.au/" TargetMode="External"/><Relationship Id="rId4" Type="http://schemas.openxmlformats.org/officeDocument/2006/relationships/hyperlink" Target="mailto:English@sri.edu.a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bEygPNYUoQ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0.png"/><Relationship Id="rId2" Type="http://schemas.openxmlformats.org/officeDocument/2006/relationships/hyperlink" Target="mailto:English@sri.edu.a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microsoft.com/office/2007/relationships/hdphoto" Target="../media/hdphoto5.wdp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gif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R1NiRbfAt9vqt9wi6" TargetMode="External"/><Relationship Id="rId7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svg"/><Relationship Id="rId5" Type="http://schemas.openxmlformats.org/officeDocument/2006/relationships/image" Target="../media/image14.gif"/><Relationship Id="rId4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tocol.dfat.gov.au/Public/ConsulatesInAustralia/4" TargetMode="External"/><Relationship Id="rId2" Type="http://schemas.openxmlformats.org/officeDocument/2006/relationships/hyperlink" Target="http://www.tmr.qld.gov.au/Licensing/Getting-a-licence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4.sv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hyperlink" Target="http://www.doctorsondemand.com.au/" TargetMode="Externa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hyperlink" Target="https://www.qld.gov.au/health/staying-healthy/atods/smoking/laws/index.html" TargetMode="Externa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pp.goo.gl/9S5RXdEb1A3BLJLH6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18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uu-pgnZCI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mailto:studentcounsellor@jcub.edu.a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o.gov.au/individuals-and-families/tax-file-number/apply-for-a-tfn/foreign-passport-holders-permanent-migrants-and-temporary-visitors-tfn-application" TargetMode="External"/><Relationship Id="rId7" Type="http://schemas.openxmlformats.org/officeDocument/2006/relationships/image" Target="../media/image86.jpeg"/><Relationship Id="rId2" Type="http://schemas.openxmlformats.org/officeDocument/2006/relationships/hyperlink" Target="mailto:info@joblinx.com.a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18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svg"/><Relationship Id="rId5" Type="http://schemas.openxmlformats.org/officeDocument/2006/relationships/image" Target="../media/image90.svg"/><Relationship Id="rId4" Type="http://schemas.openxmlformats.org/officeDocument/2006/relationships/image" Target="../media/image8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hyperlink" Target="https://www.fairwork.gov.au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hyperlink" Target="https://www.youtube.com/watch?v=I2crHlBDdZQ" TargetMode="External"/><Relationship Id="rId5" Type="http://schemas.microsoft.com/office/2007/relationships/hdphoto" Target="../media/hdphoto6.wdp"/><Relationship Id="rId10" Type="http://schemas.openxmlformats.org/officeDocument/2006/relationships/image" Target="../media/image99.png"/><Relationship Id="rId4" Type="http://schemas.openxmlformats.org/officeDocument/2006/relationships/image" Target="../media/image94.png"/><Relationship Id="rId9" Type="http://schemas.openxmlformats.org/officeDocument/2006/relationships/image" Target="../media/image9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hyperlink" Target="mailto:Admissions@sri.edu.au" TargetMode="External"/><Relationship Id="rId7" Type="http://schemas.microsoft.com/office/2007/relationships/hdphoto" Target="../media/hdphoto6.wdp"/><Relationship Id="rId12" Type="http://schemas.openxmlformats.org/officeDocument/2006/relationships/image" Target="../media/image99.png"/><Relationship Id="rId2" Type="http://schemas.openxmlformats.org/officeDocument/2006/relationships/hyperlink" Target="http://www.srienglish.edu.au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0" Type="http://schemas.openxmlformats.org/officeDocument/2006/relationships/image" Target="../media/image97.jpeg"/><Relationship Id="rId4" Type="http://schemas.openxmlformats.org/officeDocument/2006/relationships/hyperlink" Target="mailto:English@sri.edu.au" TargetMode="External"/><Relationship Id="rId9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4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3.png"/><Relationship Id="rId5" Type="http://schemas.openxmlformats.org/officeDocument/2006/relationships/image" Target="../media/image10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ranslink.com.au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png"/><Relationship Id="rId7" Type="http://schemas.openxmlformats.org/officeDocument/2006/relationships/hyperlink" Target="http://www.homestaynetwork.org/" TargetMode="External"/><Relationship Id="rId12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jp.translink.com.au/plan-your-journey/timetables/Ferry/T/cityhopper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18.svg"/><Relationship Id="rId10" Type="http://schemas.openxmlformats.org/officeDocument/2006/relationships/image" Target="../media/image26.svg"/><Relationship Id="rId4" Type="http://schemas.openxmlformats.org/officeDocument/2006/relationships/hyperlink" Target="http://translink.com.au/" TargetMode="Externa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hyperlink" Target="http://www.homestaynetwork.org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0996E3-FA85-4D33-F32A-E7ADF5FC8FA6}"/>
              </a:ext>
            </a:extLst>
          </p:cNvPr>
          <p:cNvSpPr/>
          <p:nvPr/>
        </p:nvSpPr>
        <p:spPr>
          <a:xfrm rot="7316109">
            <a:off x="-1445768" y="-1092234"/>
            <a:ext cx="4830244" cy="282610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FCFDEB-00EE-92C0-C467-1106BA3940BB}"/>
              </a:ext>
            </a:extLst>
          </p:cNvPr>
          <p:cNvSpPr/>
          <p:nvPr/>
        </p:nvSpPr>
        <p:spPr>
          <a:xfrm rot="5792035">
            <a:off x="5090847" y="791720"/>
            <a:ext cx="7559402" cy="78764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0E3A3B9-3E4D-57F7-30C2-E4EC50D2FA46}"/>
              </a:ext>
            </a:extLst>
          </p:cNvPr>
          <p:cNvSpPr/>
          <p:nvPr/>
        </p:nvSpPr>
        <p:spPr>
          <a:xfrm rot="7316109">
            <a:off x="5755728" y="605543"/>
            <a:ext cx="7559402" cy="78764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BB96D-B34C-FE80-90D7-C090078B5377}"/>
              </a:ext>
            </a:extLst>
          </p:cNvPr>
          <p:cNvGrpSpPr/>
          <p:nvPr/>
        </p:nvGrpSpPr>
        <p:grpSpPr>
          <a:xfrm>
            <a:off x="-1270000" y="622300"/>
            <a:ext cx="1104900" cy="3695700"/>
            <a:chOff x="-1270000" y="622300"/>
            <a:chExt cx="1104900" cy="36957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FDEBB4-CF39-9CE4-260B-D365BF9C8592}"/>
                </a:ext>
              </a:extLst>
            </p:cNvPr>
            <p:cNvSpPr/>
            <p:nvPr/>
          </p:nvSpPr>
          <p:spPr>
            <a:xfrm>
              <a:off x="-1270000" y="622300"/>
              <a:ext cx="1104900" cy="1104900"/>
            </a:xfrm>
            <a:prstGeom prst="ellipse">
              <a:avLst/>
            </a:prstGeom>
            <a:solidFill>
              <a:srgbClr val="573C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3FAE0B-A7DD-ED3B-458D-C2CE1D7F9421}"/>
                </a:ext>
              </a:extLst>
            </p:cNvPr>
            <p:cNvSpPr/>
            <p:nvPr/>
          </p:nvSpPr>
          <p:spPr>
            <a:xfrm>
              <a:off x="-1270000" y="1917700"/>
              <a:ext cx="1104900" cy="1104900"/>
            </a:xfrm>
            <a:prstGeom prst="ellipse">
              <a:avLst/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C8F322F-298F-73B6-5864-86561CB51514}"/>
                </a:ext>
              </a:extLst>
            </p:cNvPr>
            <p:cNvSpPr/>
            <p:nvPr/>
          </p:nvSpPr>
          <p:spPr>
            <a:xfrm>
              <a:off x="-1270000" y="3213100"/>
              <a:ext cx="1104900" cy="1104900"/>
            </a:xfrm>
            <a:prstGeom prst="ellipse">
              <a:avLst/>
            </a:prstGeom>
            <a:solidFill>
              <a:srgbClr val="0047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F66B8A-E0CC-4B08-B48F-4A1B6039C610}"/>
              </a:ext>
            </a:extLst>
          </p:cNvPr>
          <p:cNvSpPr/>
          <p:nvPr/>
        </p:nvSpPr>
        <p:spPr>
          <a:xfrm>
            <a:off x="-11399270" y="1562100"/>
            <a:ext cx="5490559" cy="3613150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99BB3C-E364-F5A8-6B4B-5B71AF1CF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76428" y="1935875"/>
            <a:ext cx="5411452" cy="2909175"/>
          </a:xfrm>
          <a:prstGeom prst="rect">
            <a:avLst/>
          </a:prstGeom>
        </p:spPr>
      </p:pic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1B78612-E9BD-D323-D613-FC8A32EA5C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316" y="-231820"/>
            <a:ext cx="12797969" cy="7200990"/>
          </a:xfrm>
          <a:prstGeom prst="rect">
            <a:avLst/>
          </a:prstGeom>
        </p:spPr>
      </p:pic>
      <p:pic>
        <p:nvPicPr>
          <p:cNvPr id="12" name="Picture 11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E9461B6-787D-150A-FFB6-CBC78BBB22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808402" y="640175"/>
            <a:ext cx="10296852" cy="5791980"/>
          </a:xfrm>
          <a:prstGeom prst="rect">
            <a:avLst/>
          </a:prstGeom>
        </p:spPr>
      </p:pic>
      <p:pic>
        <p:nvPicPr>
          <p:cNvPr id="2" name="Graphic 1" descr="Line arrow: Counter-clockwise curve outline">
            <a:extLst>
              <a:ext uri="{FF2B5EF4-FFF2-40B4-BE49-F238E27FC236}">
                <a16:creationId xmlns:a16="http://schemas.microsoft.com/office/drawing/2014/main" id="{138ACA8B-66A3-5619-30E4-2F1BEB0C5F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800941">
            <a:off x="-3400961" y="3033524"/>
            <a:ext cx="1608686" cy="160868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433F904-3470-521F-5700-775AE606423A}"/>
              </a:ext>
            </a:extLst>
          </p:cNvPr>
          <p:cNvCxnSpPr>
            <a:cxnSpLocks/>
          </p:cNvCxnSpPr>
          <p:nvPr/>
        </p:nvCxnSpPr>
        <p:spPr>
          <a:xfrm flipV="1">
            <a:off x="-6352730" y="2176290"/>
            <a:ext cx="1311442" cy="919168"/>
          </a:xfrm>
          <a:prstGeom prst="straightConnector1">
            <a:avLst/>
          </a:prstGeom>
          <a:ln w="38100">
            <a:solidFill>
              <a:srgbClr val="512373"/>
            </a:solidFill>
            <a:round/>
            <a:headEnd type="oval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AE6189E-9029-EA0C-382F-E7AB7D4375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95" t="17887" r="7909" b="39857"/>
          <a:stretch/>
        </p:blipFill>
        <p:spPr>
          <a:xfrm>
            <a:off x="328168" y="1812868"/>
            <a:ext cx="4951276" cy="122442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232E34-5125-A7FD-A0FB-CABD7FC05C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693" t="20545" r="24644" b="21778"/>
          <a:stretch/>
        </p:blipFill>
        <p:spPr>
          <a:xfrm>
            <a:off x="2503101" y="2929649"/>
            <a:ext cx="3168694" cy="3159328"/>
          </a:xfrm>
          <a:prstGeom prst="rect">
            <a:avLst/>
          </a:prstGeom>
        </p:spPr>
      </p:pic>
      <p:pic>
        <p:nvPicPr>
          <p:cNvPr id="1026" name="Picture 2" descr="Sparkle Reaction Sticker">
            <a:extLst>
              <a:ext uri="{FF2B5EF4-FFF2-40B4-BE49-F238E27FC236}">
                <a16:creationId xmlns:a16="http://schemas.microsoft.com/office/drawing/2014/main" id="{00E4A425-5A00-0966-4CB2-57CF3F798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300000">
            <a:off x="940478" y="3800750"/>
            <a:ext cx="1996154" cy="123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363575C7-3BE3-2E0C-A89A-DBA7FC2A2E5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97" y="313949"/>
            <a:ext cx="1495819" cy="74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952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C3997-4C7E-43A7-A5BE-2D813FAF4D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61886" y="780927"/>
            <a:ext cx="5399314" cy="791385"/>
          </a:xfrm>
        </p:spPr>
        <p:txBody>
          <a:bodyPr>
            <a:normAutofit fontScale="90000"/>
          </a:bodyPr>
          <a:lstStyle/>
          <a:p>
            <a:r>
              <a:rPr lang="en-US" altLang="en-US" sz="48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 and Courses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288" y="1416674"/>
            <a:ext cx="829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spc="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altLang="en-US" sz="1600" spc="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LEVEL = 10 WEEKS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98B3D7-B18E-5777-1D51-25BAE82DB6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883462"/>
              </p:ext>
            </p:extLst>
          </p:nvPr>
        </p:nvGraphicFramePr>
        <p:xfrm>
          <a:off x="1778000" y="1786006"/>
          <a:ext cx="8636000" cy="4958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9957">
                  <a:extLst>
                    <a:ext uri="{9D8B030D-6E8A-4147-A177-3AD203B41FA5}">
                      <a16:colId xmlns:a16="http://schemas.microsoft.com/office/drawing/2014/main" val="3873023216"/>
                    </a:ext>
                  </a:extLst>
                </a:gridCol>
                <a:gridCol w="6076043">
                  <a:extLst>
                    <a:ext uri="{9D8B030D-6E8A-4147-A177-3AD203B41FA5}">
                      <a16:colId xmlns:a16="http://schemas.microsoft.com/office/drawing/2014/main" val="996018700"/>
                    </a:ext>
                  </a:extLst>
                </a:gridCol>
              </a:tblGrid>
              <a:tr h="650237"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Level</a:t>
                      </a:r>
                    </a:p>
                  </a:txBody>
                  <a:tcPr anchor="ctr"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Course/s</a:t>
                      </a:r>
                    </a:p>
                  </a:txBody>
                  <a:tcPr anchor="ctr">
                    <a:solidFill>
                      <a:srgbClr val="512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082708"/>
                  </a:ext>
                </a:extLst>
              </a:tr>
              <a:tr h="520722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Advanced/Mastery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IELTS Preparation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208421"/>
                  </a:ext>
                </a:extLst>
              </a:tr>
              <a:tr h="520722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Mastery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BEEP – Bridging English Entry Program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003964"/>
                  </a:ext>
                </a:extLst>
              </a:tr>
              <a:tr h="525979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Unipath</a:t>
                      </a: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IELTS Preparation - ADV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933657"/>
                  </a:ext>
                </a:extLst>
              </a:tr>
              <a:tr h="525979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Upper-Intermediate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Unipath</a:t>
                      </a: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IELTS Preparation - UPP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344050"/>
                  </a:ext>
                </a:extLst>
              </a:tr>
              <a:tr h="525979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AU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Unipath</a:t>
                      </a: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4515570"/>
                  </a:ext>
                </a:extLst>
              </a:tr>
              <a:tr h="520722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Pre-Intermediate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29313"/>
                  </a:ext>
                </a:extLst>
              </a:tr>
              <a:tr h="520722">
                <a:tc>
                  <a:txBody>
                    <a:bodyPr/>
                    <a:lstStyle/>
                    <a:p>
                      <a:r>
                        <a:rPr lang="en-AU" sz="1600" b="1" dirty="0">
                          <a:solidFill>
                            <a:srgbClr val="0047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Elementary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Intensive General English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870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020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103" y="2260988"/>
            <a:ext cx="3746500" cy="23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AU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 General English</a:t>
            </a:r>
            <a:endParaRPr lang="en-AU" alt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1508359"/>
            <a:ext cx="6325766" cy="535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Learn how English works in a variety of contexts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Cover all skills: grammar, reading, writing, speaking, listening, vocabulary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Timetable: </a:t>
            </a:r>
          </a:p>
          <a:p>
            <a:pPr lvl="2"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8.30am - 1.00pm Monday to Friday</a:t>
            </a:r>
            <a:endParaRPr lang="en-AU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2"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4.15pm - 9.30pm* Monday to Thursday*</a:t>
            </a:r>
            <a:endParaRPr lang="en-AU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None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None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8F52BE-0D3C-40A6-00FD-8E0CE3F6A104}"/>
              </a:ext>
            </a:extLst>
          </p:cNvPr>
          <p:cNvCxnSpPr>
            <a:cxnSpLocks/>
          </p:cNvCxnSpPr>
          <p:nvPr/>
        </p:nvCxnSpPr>
        <p:spPr>
          <a:xfrm>
            <a:off x="5048250" y="1401880"/>
            <a:ext cx="0" cy="4054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015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6298D247-DD05-4E5F-BDC6-0E9621C3B9DF}"/>
              </a:ext>
            </a:extLst>
          </p:cNvPr>
          <p:cNvGrpSpPr>
            <a:grpSpLocks/>
          </p:cNvGrpSpPr>
          <p:nvPr/>
        </p:nvGrpSpPr>
        <p:grpSpPr bwMode="auto">
          <a:xfrm>
            <a:off x="2020597" y="8559180"/>
            <a:ext cx="1965325" cy="565150"/>
            <a:chOff x="6474753" y="1484784"/>
            <a:chExt cx="1967766" cy="565708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08A827F0-D971-4B7D-8C75-9C8EB47068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4753" y="1484784"/>
              <a:ext cx="1967766" cy="452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C:\Users\rrbr02\AppData\Local\Microsoft\Windows\Temporary Internet Files\Content.IE5\PL96LYCH\1280px-Pointing_hand_cursor_vector.svg[1].png">
              <a:extLst>
                <a:ext uri="{FF2B5EF4-FFF2-40B4-BE49-F238E27FC236}">
                  <a16:creationId xmlns:a16="http://schemas.microsoft.com/office/drawing/2014/main" id="{D421090E-FD23-41F6-A9C2-4A09F700E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595" y="1628800"/>
              <a:ext cx="579769" cy="42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1">
            <a:extLst>
              <a:ext uri="{FF2B5EF4-FFF2-40B4-BE49-F238E27FC236}">
                <a16:creationId xmlns:a16="http://schemas.microsoft.com/office/drawing/2014/main" id="{138E8402-5CB8-4028-8163-BC3743820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5784" y="9132612"/>
            <a:ext cx="27749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>
            <a:extLst>
              <a:ext uri="{FF2B5EF4-FFF2-40B4-BE49-F238E27FC236}">
                <a16:creationId xmlns:a16="http://schemas.microsoft.com/office/drawing/2014/main" id="{0E7648C3-F0EC-ADD1-8246-A5F6D7A21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636" y="2260988"/>
            <a:ext cx="3746500" cy="23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Unipath</a:t>
            </a: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English 1 &amp; 2 </a:t>
            </a:r>
            <a:r>
              <a:rPr lang="en-US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(UPE 1&amp;2)</a:t>
            </a:r>
            <a:endParaRPr lang="en-US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F5F11-A92A-E839-69B2-E70A4CAB2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985844"/>
            <a:ext cx="6118997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Practice all academic skills including grammar, reading, writing, vocabulary and listening</a:t>
            </a:r>
            <a:b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Your 25 hour per week course consists of: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20 contact hours (in class) per week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5 hours per week of self-study using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online and grammar resources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Timetable: 8.30am - 1.00pm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</a:rPr>
              <a:t>    Monday to Friday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AU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BE1E68-797A-F46A-3D40-4A40D9ECFBE5}"/>
              </a:ext>
            </a:extLst>
          </p:cNvPr>
          <p:cNvCxnSpPr>
            <a:cxnSpLocks/>
          </p:cNvCxnSpPr>
          <p:nvPr/>
        </p:nvCxnSpPr>
        <p:spPr>
          <a:xfrm>
            <a:off x="5048250" y="1401880"/>
            <a:ext cx="0" cy="4054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55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9D091E1-2FA2-AC05-D2D4-C558DA83F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103" y="1720840"/>
            <a:ext cx="37465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Bridging Entry English Program (BEEP)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B96EC-DBE7-68BE-CE19-7D5DE15A2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49" y="1508359"/>
            <a:ext cx="6496049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Focus on the academic skills of reading, writing, listening &amp; speaking</a:t>
            </a:r>
            <a:b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For students entering Masters programs </a:t>
            </a:r>
            <a:b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20 hours face to face + 5 hours self-study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Self-study: grammar homework and reading preparation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sz="24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Timetable: 8.30am – 1.00pm Monday to Friday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AU" altLang="en-US" sz="16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9C2E85A-86DA-4FB6-CD88-0D1D2A9AFBB4}"/>
              </a:ext>
            </a:extLst>
          </p:cNvPr>
          <p:cNvCxnSpPr>
            <a:cxnSpLocks/>
          </p:cNvCxnSpPr>
          <p:nvPr/>
        </p:nvCxnSpPr>
        <p:spPr>
          <a:xfrm>
            <a:off x="5048250" y="1401880"/>
            <a:ext cx="0" cy="4054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4533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136" y="1488469"/>
            <a:ext cx="637660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Focus on preparation for an IELTS test for university entry or visa purposes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Extensive test preparation and weekly mock tests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20 hours face to face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Timetable: 4.15 - 9.30pm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     Monday to Thursday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A5478427-9A2D-BF9A-3BA1-47FB3E20B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049" y="1899351"/>
            <a:ext cx="4028144" cy="333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IELTS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&amp;  Advanced</a:t>
            </a:r>
            <a:endParaRPr lang="en-US" alt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E2C43C-CBE5-AAE9-2200-13D5D01E66A2}"/>
              </a:ext>
            </a:extLst>
          </p:cNvPr>
          <p:cNvCxnSpPr>
            <a:cxnSpLocks/>
          </p:cNvCxnSpPr>
          <p:nvPr/>
        </p:nvCxnSpPr>
        <p:spPr>
          <a:xfrm>
            <a:off x="5048250" y="1401880"/>
            <a:ext cx="0" cy="405424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876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49" y="977787"/>
            <a:ext cx="829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Timetable AM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355" y="1755234"/>
            <a:ext cx="67412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face-to-face classes are scheduled for 20 hours per week plus option classes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FFB857-A7DA-4832-8F7E-D40B9BFEB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745423"/>
              </p:ext>
            </p:extLst>
          </p:nvPr>
        </p:nvGraphicFramePr>
        <p:xfrm>
          <a:off x="2135156" y="3208610"/>
          <a:ext cx="7921689" cy="1819276"/>
        </p:xfrm>
        <a:graphic>
          <a:graphicData uri="http://schemas.openxmlformats.org/drawingml/2006/table">
            <a:tbl>
              <a:tblPr/>
              <a:tblGrid>
                <a:gridCol w="264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9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8.30-10.30am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11.00am-1.00pm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1.10-2.00pm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session 1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F9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session 2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4F5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12373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Free electives/ support classes*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extBox 2">
            <a:extLst>
              <a:ext uri="{FF2B5EF4-FFF2-40B4-BE49-F238E27FC236}">
                <a16:creationId xmlns:a16="http://schemas.microsoft.com/office/drawing/2014/main" id="{9D12ECB2-691B-B2DE-13E8-F7339DF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898" y="5287768"/>
            <a:ext cx="5976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See schedule for additional FREE classes</a:t>
            </a:r>
          </a:p>
        </p:txBody>
      </p:sp>
      <p:pic>
        <p:nvPicPr>
          <p:cNvPr id="3" name="Picture 2" descr="A person smiling with glasses and a purple background&#10;&#10;Description automatically generated">
            <a:extLst>
              <a:ext uri="{FF2B5EF4-FFF2-40B4-BE49-F238E27FC236}">
                <a16:creationId xmlns:a16="http://schemas.microsoft.com/office/drawing/2014/main" id="{0E2F1452-0572-047F-6716-8D5EFCFF7C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83717" y="304800"/>
            <a:ext cx="4998720" cy="6248400"/>
          </a:xfrm>
          <a:prstGeom prst="roundRect">
            <a:avLst>
              <a:gd name="adj" fmla="val 4218"/>
            </a:avLst>
          </a:prstGeom>
          <a:effectLst>
            <a:outerShdw blurRad="584200" dist="381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43208741-CCCD-6016-E51E-27DAD62C1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421090" y="1887039"/>
            <a:ext cx="3225801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Night classes </a:t>
            </a:r>
            <a:r>
              <a:rPr lang="en-US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available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77C9C5F-8235-186A-C46C-4D009F04D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755" y="2624628"/>
            <a:ext cx="67412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to Friday</a:t>
            </a:r>
          </a:p>
        </p:txBody>
      </p:sp>
    </p:spTree>
    <p:extLst>
      <p:ext uri="{BB962C8B-B14F-4D97-AF65-F5344CB8AC3E}">
        <p14:creationId xmlns:p14="http://schemas.microsoft.com/office/powerpoint/2010/main" val="3584791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49" y="914287"/>
            <a:ext cx="8293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Timetable PM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355" y="1691734"/>
            <a:ext cx="67412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face-to-face classes are scheduled for 20 hours per week plus option classes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9D12ECB2-691B-B2DE-13E8-F7339DFF8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7898" y="5287768"/>
            <a:ext cx="5976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See schedule for additional FREE classes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BBAEBD3-776C-36E2-2032-6C353F678C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16759"/>
              </p:ext>
            </p:extLst>
          </p:nvPr>
        </p:nvGraphicFramePr>
        <p:xfrm>
          <a:off x="2135156" y="3208610"/>
          <a:ext cx="7921689" cy="1819276"/>
        </p:xfrm>
        <a:graphic>
          <a:graphicData uri="http://schemas.openxmlformats.org/drawingml/2006/table">
            <a:tbl>
              <a:tblPr/>
              <a:tblGrid>
                <a:gridCol w="2640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0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9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1.10pm-2.00pm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4.15pm-7.15pm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7.30pm-9.30pm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123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9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12373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Free electives/ support classes*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9F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session 1</a:t>
                      </a:r>
                      <a:endParaRPr kumimoji="0" lang="en-AU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itchFamily="2" charset="-122"/>
                        <a:cs typeface="Arial" panose="020B060402020202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48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itchFamily="2" charset="-122"/>
                          <a:cs typeface="Arial" panose="020B0604020202020204" pitchFamily="34" charset="0"/>
                        </a:rPr>
                        <a:t>Class session 2</a:t>
                      </a: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34F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TextBox 2">
            <a:extLst>
              <a:ext uri="{FF2B5EF4-FFF2-40B4-BE49-F238E27FC236}">
                <a16:creationId xmlns:a16="http://schemas.microsoft.com/office/drawing/2014/main" id="{2BD648F8-3C42-3192-4C23-DE76B5BF6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7755" y="2624628"/>
            <a:ext cx="67412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 to Thursday</a:t>
            </a:r>
          </a:p>
        </p:txBody>
      </p:sp>
    </p:spTree>
    <p:extLst>
      <p:ext uri="{BB962C8B-B14F-4D97-AF65-F5344CB8AC3E}">
        <p14:creationId xmlns:p14="http://schemas.microsoft.com/office/powerpoint/2010/main" val="3018022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5099" y="1238750"/>
            <a:ext cx="6108701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8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49" y="2926111"/>
            <a:ext cx="87566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record the results and average over the 10 weeks of each level</a:t>
            </a:r>
            <a:b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should complete all class work, tests and homework to maintain satisfactory course progress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7AB876-B72B-A1EC-E7C0-69351F33F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363190"/>
            <a:ext cx="1341301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</p:spTree>
    <p:extLst>
      <p:ext uri="{BB962C8B-B14F-4D97-AF65-F5344CB8AC3E}">
        <p14:creationId xmlns:p14="http://schemas.microsoft.com/office/powerpoint/2010/main" val="3033683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542" y="2085781"/>
            <a:ext cx="3219994" cy="308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elective/ support  classes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35E6BC9-B4E1-4A8C-A776-CF523269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535" y="950086"/>
            <a:ext cx="6178550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 your language &amp; communication skills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skills to enhance your job prospects - resume preparation, hospitality short courses, practice for job interviews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Practice English for everyday life: work, travel &amp; social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for assessment tasks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your homework &amp; ask questions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fun, improve your confidence, make new friends!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4CB498-AE31-245A-C8F0-B9936B22CC65}"/>
              </a:ext>
            </a:extLst>
          </p:cNvPr>
          <p:cNvSpPr/>
          <p:nvPr/>
        </p:nvSpPr>
        <p:spPr>
          <a:xfrm>
            <a:off x="13891760" y="1701113"/>
            <a:ext cx="4805852" cy="316256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832858-51B6-96B1-1345-1407D89BC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11754" y="2028276"/>
            <a:ext cx="4736610" cy="2546383"/>
          </a:xfrm>
          <a:prstGeom prst="rect">
            <a:avLst/>
          </a:prstGeom>
        </p:spPr>
      </p:pic>
      <p:pic>
        <p:nvPicPr>
          <p:cNvPr id="4" name="Picture 3" descr="Loop Arrow Sticker by Siew Design">
            <a:extLst>
              <a:ext uri="{FF2B5EF4-FFF2-40B4-BE49-F238E27FC236}">
                <a16:creationId xmlns:a16="http://schemas.microsoft.com/office/drawing/2014/main" id="{CB55CBAC-7D7E-46D8-EB14-7EE9BA2FA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80822" y="2947839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0C5891D-A706-9B01-A375-56A8C33315D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2762" y="894158"/>
            <a:ext cx="9012770" cy="506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55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FD8D0181-C366-5750-748C-0BD66B2F3D9A}"/>
              </a:ext>
            </a:extLst>
          </p:cNvPr>
          <p:cNvSpPr/>
          <p:nvPr/>
        </p:nvSpPr>
        <p:spPr>
          <a:xfrm>
            <a:off x="5437898" y="-980848"/>
            <a:ext cx="8819696" cy="8819696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54" y="1344337"/>
            <a:ext cx="4805852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 General English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to pass the course: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80% or more of classes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assessments weekly</a:t>
            </a:r>
            <a:b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in each skill = 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grade C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your certificate</a:t>
            </a:r>
          </a:p>
          <a:p>
            <a:pPr lvl="2"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499FB-693A-4201-502C-A00577D3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363190"/>
            <a:ext cx="1341301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D10D12-60EA-9454-9547-1C08369FB426}"/>
              </a:ext>
            </a:extLst>
          </p:cNvPr>
          <p:cNvSpPr/>
          <p:nvPr/>
        </p:nvSpPr>
        <p:spPr>
          <a:xfrm>
            <a:off x="5947910" y="1701113"/>
            <a:ext cx="4805852" cy="316256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65D9717-7DB3-A60D-D88E-F2449BAA66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904" y="2028276"/>
            <a:ext cx="4736610" cy="2546383"/>
          </a:xfrm>
          <a:prstGeom prst="rect">
            <a:avLst/>
          </a:prstGeom>
        </p:spPr>
      </p:pic>
      <p:pic>
        <p:nvPicPr>
          <p:cNvPr id="20" name="Picture 19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C96FE649-69DF-306D-7EE6-D4612E7137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212" y="894158"/>
            <a:ext cx="9012770" cy="5069684"/>
          </a:xfrm>
          <a:prstGeom prst="rect">
            <a:avLst/>
          </a:prstGeom>
        </p:spPr>
      </p:pic>
      <p:pic>
        <p:nvPicPr>
          <p:cNvPr id="3" name="Picture 2" descr="Loop Arrow Sticker by Siew Design">
            <a:extLst>
              <a:ext uri="{FF2B5EF4-FFF2-40B4-BE49-F238E27FC236}">
                <a16:creationId xmlns:a16="http://schemas.microsoft.com/office/drawing/2014/main" id="{3B2DB8C2-A2D3-CE8E-DA5B-FAFEA447D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597" y="2947839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B0ABFB-7CAB-4DB5-A7BC-3CC79CE8D7D3}"/>
              </a:ext>
            </a:extLst>
          </p:cNvPr>
          <p:cNvSpPr/>
          <p:nvPr/>
        </p:nvSpPr>
        <p:spPr>
          <a:xfrm>
            <a:off x="5219206" y="5691355"/>
            <a:ext cx="7746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your </a:t>
            </a: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 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details</a:t>
            </a:r>
          </a:p>
        </p:txBody>
      </p:sp>
    </p:spTree>
    <p:extLst>
      <p:ext uri="{BB962C8B-B14F-4D97-AF65-F5344CB8AC3E}">
        <p14:creationId xmlns:p14="http://schemas.microsoft.com/office/powerpoint/2010/main" val="3386966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5CF4FFD-F6BA-5CB7-622C-29CFA13A02CA}"/>
              </a:ext>
            </a:extLst>
          </p:cNvPr>
          <p:cNvSpPr/>
          <p:nvPr/>
        </p:nvSpPr>
        <p:spPr>
          <a:xfrm>
            <a:off x="4078891" y="1562100"/>
            <a:ext cx="5490559" cy="3613150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E68167-09E8-479C-8D4E-20948E61F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831" y="2176290"/>
            <a:ext cx="240913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4000" baseline="30000" dirty="0">
                <a:solidFill>
                  <a:srgbClr val="0047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the </a:t>
            </a:r>
            <a:r>
              <a:rPr lang="en-GB" altLang="en-US" sz="4000" b="1" baseline="30000" dirty="0">
                <a:solidFill>
                  <a:srgbClr val="573C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Portal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4000" baseline="30000" dirty="0">
                <a:solidFill>
                  <a:srgbClr val="0047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</a:t>
            </a:r>
            <a:r>
              <a:rPr lang="en-GB" altLang="en-US" sz="4000" b="1" baseline="30000" dirty="0">
                <a:solidFill>
                  <a:srgbClr val="0047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Orientation</a:t>
            </a:r>
            <a:endParaRPr lang="en-GB" altLang="en-US" sz="4000" b="1" i="1" baseline="30000" dirty="0">
              <a:solidFill>
                <a:srgbClr val="0047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C04758-7A09-A436-71AF-B6216A4F1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1733" y="1935875"/>
            <a:ext cx="5411452" cy="29091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7151D93-6EB3-4FF1-48C4-D7CD7A33E3D6}"/>
              </a:ext>
            </a:extLst>
          </p:cNvPr>
          <p:cNvSpPr/>
          <p:nvPr/>
        </p:nvSpPr>
        <p:spPr>
          <a:xfrm>
            <a:off x="-2192230" y="0"/>
            <a:ext cx="1104900" cy="1104900"/>
          </a:xfrm>
          <a:prstGeom prst="ellipse">
            <a:avLst/>
          </a:prstGeom>
          <a:solidFill>
            <a:srgbClr val="573C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A3E0F0E-B95C-FEF9-1578-A7224A444476}"/>
              </a:ext>
            </a:extLst>
          </p:cNvPr>
          <p:cNvSpPr/>
          <p:nvPr/>
        </p:nvSpPr>
        <p:spPr>
          <a:xfrm>
            <a:off x="-2192230" y="1295400"/>
            <a:ext cx="1104900" cy="1104900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749F4E-1F63-F0E5-322F-0C4AE21801E6}"/>
              </a:ext>
            </a:extLst>
          </p:cNvPr>
          <p:cNvSpPr/>
          <p:nvPr/>
        </p:nvSpPr>
        <p:spPr>
          <a:xfrm>
            <a:off x="-2192230" y="2590800"/>
            <a:ext cx="1104900" cy="1104900"/>
          </a:xfrm>
          <a:prstGeom prst="ellipse">
            <a:avLst/>
          </a:pr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494950D-6ADB-959F-A2B1-8C2F89AAF9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59" y="640175"/>
            <a:ext cx="10296852" cy="579198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5B5D7C-930F-7946-E5EF-A0A78397A5B3}"/>
              </a:ext>
            </a:extLst>
          </p:cNvPr>
          <p:cNvCxnSpPr>
            <a:cxnSpLocks/>
          </p:cNvCxnSpPr>
          <p:nvPr/>
        </p:nvCxnSpPr>
        <p:spPr>
          <a:xfrm flipV="1">
            <a:off x="2587792" y="2176290"/>
            <a:ext cx="1311442" cy="919168"/>
          </a:xfrm>
          <a:prstGeom prst="straightConnector1">
            <a:avLst/>
          </a:prstGeom>
          <a:ln w="38100">
            <a:solidFill>
              <a:srgbClr val="512373"/>
            </a:solidFill>
            <a:round/>
            <a:headEnd type="oval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241361EF-94D4-0238-6278-1035796D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7" t="14114" r="9558" b="41238"/>
          <a:stretch/>
        </p:blipFill>
        <p:spPr>
          <a:xfrm>
            <a:off x="3202488" y="8502683"/>
            <a:ext cx="5787025" cy="1941535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5A7CC80-2F7C-0E00-9CBB-EBC1B997AEE0}"/>
              </a:ext>
            </a:extLst>
          </p:cNvPr>
          <p:cNvSpPr/>
          <p:nvPr/>
        </p:nvSpPr>
        <p:spPr>
          <a:xfrm rot="7316109">
            <a:off x="-223605" y="-7052513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C21BBDB-7652-F857-3511-89FE0BC5EFE5}"/>
              </a:ext>
            </a:extLst>
          </p:cNvPr>
          <p:cNvSpPr/>
          <p:nvPr/>
        </p:nvSpPr>
        <p:spPr>
          <a:xfrm rot="17535095">
            <a:off x="-9054298" y="-5805120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E7A107-E954-3BDB-F10A-9D304BABD772}"/>
              </a:ext>
            </a:extLst>
          </p:cNvPr>
          <p:cNvSpPr/>
          <p:nvPr/>
        </p:nvSpPr>
        <p:spPr>
          <a:xfrm>
            <a:off x="10107870" y="-1896436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FAD0C0-BC7E-740D-D643-C95F0A42884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-7466758" y="4844871"/>
            <a:ext cx="3144108" cy="3344190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603540C-7CA9-C19E-AA46-2DDB6C8D03F3}"/>
              </a:ext>
            </a:extLst>
          </p:cNvPr>
          <p:cNvSpPr/>
          <p:nvPr/>
        </p:nvSpPr>
        <p:spPr>
          <a:xfrm rot="16526197">
            <a:off x="14508743" y="7583301"/>
            <a:ext cx="3646090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C4C18FF-49E5-8A91-73B8-03D0002A7122}"/>
              </a:ext>
            </a:extLst>
          </p:cNvPr>
          <p:cNvSpPr/>
          <p:nvPr/>
        </p:nvSpPr>
        <p:spPr>
          <a:xfrm>
            <a:off x="17233001" y="1143000"/>
            <a:ext cx="3792872" cy="379287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0815238-2029-A39A-3DD9-A2A886F1D3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45" b="31268"/>
          <a:stretch/>
        </p:blipFill>
        <p:spPr>
          <a:xfrm>
            <a:off x="4183284" y="-1219858"/>
            <a:ext cx="1824844" cy="536353"/>
          </a:xfrm>
          <a:prstGeom prst="rect">
            <a:avLst/>
          </a:prstGeom>
        </p:spPr>
      </p:pic>
      <p:pic>
        <p:nvPicPr>
          <p:cNvPr id="2" name="Picture 1" descr="Loop Arrow Sticker by Siew Design">
            <a:extLst>
              <a:ext uri="{FF2B5EF4-FFF2-40B4-BE49-F238E27FC236}">
                <a16:creationId xmlns:a16="http://schemas.microsoft.com/office/drawing/2014/main" id="{129BCAA8-7AA3-E84C-C30F-120B3B2F1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599" y="2590800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83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54" y="1344337"/>
            <a:ext cx="4805852" cy="449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Unipath English 1 &amp; 2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to pass the course: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80% or more of classes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assessments each weekly</a:t>
            </a:r>
          </a:p>
          <a:p>
            <a:pPr lvl="2">
              <a:spcBef>
                <a:spcPct val="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average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each of the skills Reading, Writing, Listening and Speaking.</a:t>
            </a:r>
            <a:b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80% of Self-Study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tasks as set by your teacher</a:t>
            </a:r>
          </a:p>
          <a:p>
            <a:pPr lvl="2">
              <a:spcBef>
                <a:spcPct val="0"/>
              </a:spcBef>
            </a:pPr>
            <a:endParaRPr lang="en-US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499FB-693A-4201-502C-A00577D3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363190"/>
            <a:ext cx="1341301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790DBB8-D199-81EB-43B1-100A94B34D20}"/>
              </a:ext>
            </a:extLst>
          </p:cNvPr>
          <p:cNvSpPr/>
          <p:nvPr/>
        </p:nvSpPr>
        <p:spPr>
          <a:xfrm>
            <a:off x="5437898" y="-980848"/>
            <a:ext cx="8819696" cy="8819696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F4FEC-ACAF-ACDF-9456-BA83BCAE944A}"/>
              </a:ext>
            </a:extLst>
          </p:cNvPr>
          <p:cNvSpPr/>
          <p:nvPr/>
        </p:nvSpPr>
        <p:spPr>
          <a:xfrm>
            <a:off x="5947910" y="1701113"/>
            <a:ext cx="4805852" cy="316256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8A4166-0A16-425F-8273-7BD6B00A7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904" y="2028276"/>
            <a:ext cx="4736610" cy="2546383"/>
          </a:xfrm>
          <a:prstGeom prst="rect">
            <a:avLst/>
          </a:prstGeom>
        </p:spPr>
      </p:pic>
      <p:pic>
        <p:nvPicPr>
          <p:cNvPr id="8" name="Picture 7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95314482-1CE7-AD58-A1E5-B84F828B34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212" y="894158"/>
            <a:ext cx="9012770" cy="5069684"/>
          </a:xfrm>
          <a:prstGeom prst="rect">
            <a:avLst/>
          </a:prstGeom>
        </p:spPr>
      </p:pic>
      <p:pic>
        <p:nvPicPr>
          <p:cNvPr id="9" name="Picture 8" descr="Loop Arrow Sticker by Siew Design">
            <a:extLst>
              <a:ext uri="{FF2B5EF4-FFF2-40B4-BE49-F238E27FC236}">
                <a16:creationId xmlns:a16="http://schemas.microsoft.com/office/drawing/2014/main" id="{6EAAB89C-FA9E-EFC5-3955-BB79AE1A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597" y="2947839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CBE64C-966F-6FF7-3804-953D134AAF70}"/>
              </a:ext>
            </a:extLst>
          </p:cNvPr>
          <p:cNvSpPr/>
          <p:nvPr/>
        </p:nvSpPr>
        <p:spPr>
          <a:xfrm>
            <a:off x="5219206" y="5691355"/>
            <a:ext cx="7746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your </a:t>
            </a: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 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details</a:t>
            </a:r>
          </a:p>
        </p:txBody>
      </p:sp>
    </p:spTree>
    <p:extLst>
      <p:ext uri="{BB962C8B-B14F-4D97-AF65-F5344CB8AC3E}">
        <p14:creationId xmlns:p14="http://schemas.microsoft.com/office/powerpoint/2010/main" val="283445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54" y="1293537"/>
            <a:ext cx="4691825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Bridging Entry English Program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to pass the course: 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80% or more of classes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 range of formative and summative assessments throughout the course.</a:t>
            </a:r>
          </a:p>
          <a:p>
            <a:pPr lvl="2">
              <a:spcBef>
                <a:spcPct val="0"/>
              </a:spcBef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 average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each of the skills Reading, Writing, Listening and Speaking.</a:t>
            </a:r>
            <a:b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spcBef>
                <a:spcPct val="0"/>
              </a:spcBef>
              <a:buFont typeface="+mj-lt"/>
              <a:buAutoNum type="arabicPeriod"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100% Self-Study </a:t>
            </a: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Formative tasks to a satisfactory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0499FB-693A-4201-502C-A00577D31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363190"/>
            <a:ext cx="1341301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54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PROGRESS AND ASSESSMENT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EB217B8-D27A-95B3-E533-18B52B85C8E6}"/>
              </a:ext>
            </a:extLst>
          </p:cNvPr>
          <p:cNvSpPr/>
          <p:nvPr/>
        </p:nvSpPr>
        <p:spPr>
          <a:xfrm>
            <a:off x="5437898" y="-980848"/>
            <a:ext cx="8819696" cy="8819696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DCBE71-79A6-DA0A-C49E-D40CEE4360A1}"/>
              </a:ext>
            </a:extLst>
          </p:cNvPr>
          <p:cNvSpPr/>
          <p:nvPr/>
        </p:nvSpPr>
        <p:spPr>
          <a:xfrm>
            <a:off x="5947910" y="1701113"/>
            <a:ext cx="4805852" cy="316256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10410A-196B-D871-0B45-208E91D661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904" y="2028276"/>
            <a:ext cx="4736610" cy="2546383"/>
          </a:xfrm>
          <a:prstGeom prst="rect">
            <a:avLst/>
          </a:prstGeom>
        </p:spPr>
      </p:pic>
      <p:pic>
        <p:nvPicPr>
          <p:cNvPr id="8" name="Picture 7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305EFFA7-C4F5-138B-D1E3-8EE2163280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212" y="894158"/>
            <a:ext cx="9012770" cy="5069684"/>
          </a:xfrm>
          <a:prstGeom prst="rect">
            <a:avLst/>
          </a:prstGeom>
        </p:spPr>
      </p:pic>
      <p:pic>
        <p:nvPicPr>
          <p:cNvPr id="9" name="Picture 8" descr="Loop Arrow Sticker by Siew Design">
            <a:extLst>
              <a:ext uri="{FF2B5EF4-FFF2-40B4-BE49-F238E27FC236}">
                <a16:creationId xmlns:a16="http://schemas.microsoft.com/office/drawing/2014/main" id="{BD9D76E4-437D-D41D-BE30-E60FB2A5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597" y="2947839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280639-6083-403E-7132-86C36535AC4F}"/>
              </a:ext>
            </a:extLst>
          </p:cNvPr>
          <p:cNvSpPr/>
          <p:nvPr/>
        </p:nvSpPr>
        <p:spPr>
          <a:xfrm>
            <a:off x="5219206" y="5691355"/>
            <a:ext cx="7746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your </a:t>
            </a:r>
            <a:r>
              <a:rPr lang="en-US" altLang="en-US" sz="20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 </a:t>
            </a: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further details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084E149-7056-FFF8-97A0-3BF81D218583}"/>
              </a:ext>
            </a:extLst>
          </p:cNvPr>
          <p:cNvSpPr/>
          <p:nvPr/>
        </p:nvSpPr>
        <p:spPr>
          <a:xfrm rot="2511095">
            <a:off x="-4789720" y="-663177"/>
            <a:ext cx="1558818" cy="164675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DFAD0E-7D51-8C83-A899-6ACE23F11C34}"/>
              </a:ext>
            </a:extLst>
          </p:cNvPr>
          <p:cNvSpPr/>
          <p:nvPr/>
        </p:nvSpPr>
        <p:spPr>
          <a:xfrm rot="1860082">
            <a:off x="-6400810" y="-235059"/>
            <a:ext cx="1558818" cy="164675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283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4BD444-91D8-8E01-046A-206FE3EBF82E}"/>
              </a:ext>
            </a:extLst>
          </p:cNvPr>
          <p:cNvSpPr/>
          <p:nvPr/>
        </p:nvSpPr>
        <p:spPr>
          <a:xfrm rot="19417374">
            <a:off x="165160" y="-1217963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8ED08A-4E93-E275-4967-82B275530868}"/>
              </a:ext>
            </a:extLst>
          </p:cNvPr>
          <p:cNvSpPr/>
          <p:nvPr/>
        </p:nvSpPr>
        <p:spPr>
          <a:xfrm rot="18766361">
            <a:off x="-1391989" y="-1436396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0FADA16-3C54-7821-0E70-35F22FFBE925}"/>
              </a:ext>
            </a:extLst>
          </p:cNvPr>
          <p:cNvSpPr/>
          <p:nvPr/>
        </p:nvSpPr>
        <p:spPr>
          <a:xfrm rot="18766361">
            <a:off x="-1204684" y="-798071"/>
            <a:ext cx="7176736" cy="661422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3B8061-1401-458B-B0EE-7059BA13A5CF}"/>
              </a:ext>
            </a:extLst>
          </p:cNvPr>
          <p:cNvSpPr txBox="1">
            <a:spLocks/>
          </p:cNvSpPr>
          <p:nvPr/>
        </p:nvSpPr>
        <p:spPr bwMode="auto">
          <a:xfrm>
            <a:off x="6648543" y="3763963"/>
            <a:ext cx="491480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Extra</a:t>
            </a:r>
            <a:r>
              <a:rPr lang="en-US" alt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US" alt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5C9349-7A99-2750-601A-C0368E9941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404" t="20650" r="21048" b="43317"/>
          <a:stretch/>
        </p:blipFill>
        <p:spPr>
          <a:xfrm>
            <a:off x="14417969" y="1346774"/>
            <a:ext cx="3392238" cy="208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51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83EF0EE-0834-C6DF-4934-C8C50BA37EB1}"/>
              </a:ext>
            </a:extLst>
          </p:cNvPr>
          <p:cNvSpPr/>
          <p:nvPr/>
        </p:nvSpPr>
        <p:spPr>
          <a:xfrm rot="20462224">
            <a:off x="-2304133" y="-1435393"/>
            <a:ext cx="4212556" cy="293698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3C2F843E-0EDC-1F3F-8A00-14B7CE6729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20" y="244895"/>
            <a:ext cx="1496933" cy="7409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C5124A-E591-6ABD-7EC9-5C01B2A0E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310" y="232581"/>
            <a:ext cx="9144950" cy="63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579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F0BA908-DCA6-6BB3-A6AA-493615BF9C36}"/>
              </a:ext>
            </a:extLst>
          </p:cNvPr>
          <p:cNvSpPr/>
          <p:nvPr/>
        </p:nvSpPr>
        <p:spPr>
          <a:xfrm rot="18472569">
            <a:off x="3258874" y="-1396779"/>
            <a:ext cx="7876483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1828"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17D1605-F6B5-09A3-FBF6-7507F7B1D677}"/>
              </a:ext>
            </a:extLst>
          </p:cNvPr>
          <p:cNvSpPr/>
          <p:nvPr/>
        </p:nvSpPr>
        <p:spPr>
          <a:xfrm rot="10800000">
            <a:off x="-1853418" y="2407387"/>
            <a:ext cx="7876483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2139"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96AAFCB-4D8B-C50C-53A3-B885200963A7}"/>
              </a:ext>
            </a:extLst>
          </p:cNvPr>
          <p:cNvSpPr/>
          <p:nvPr/>
        </p:nvSpPr>
        <p:spPr>
          <a:xfrm rot="15031817">
            <a:off x="7493630" y="-1308206"/>
            <a:ext cx="7876483" cy="7431185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4862" r="43952"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38F6D19-8302-BB6E-0E5D-8F101E2EAA65}"/>
              </a:ext>
            </a:extLst>
          </p:cNvPr>
          <p:cNvSpPr/>
          <p:nvPr/>
        </p:nvSpPr>
        <p:spPr>
          <a:xfrm rot="20011162">
            <a:off x="2892921" y="2670184"/>
            <a:ext cx="10076522" cy="6117100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4388"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AC39A2F-3782-0741-2ABF-13CAB776B014}"/>
              </a:ext>
            </a:extLst>
          </p:cNvPr>
          <p:cNvSpPr/>
          <p:nvPr/>
        </p:nvSpPr>
        <p:spPr>
          <a:xfrm rot="16200000">
            <a:off x="1312287" y="-1276014"/>
            <a:ext cx="6114452" cy="45559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4AD6D59-A461-B013-29BC-7198A43C4F76}"/>
              </a:ext>
            </a:extLst>
          </p:cNvPr>
          <p:cNvSpPr/>
          <p:nvPr/>
        </p:nvSpPr>
        <p:spPr>
          <a:xfrm rot="10439506">
            <a:off x="-1393077" y="-996934"/>
            <a:ext cx="6108504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762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5157D4-8B92-EBB1-91BE-74F15DF4ED71}"/>
              </a:ext>
            </a:extLst>
          </p:cNvPr>
          <p:cNvSpPr txBox="1">
            <a:spLocks/>
          </p:cNvSpPr>
          <p:nvPr/>
        </p:nvSpPr>
        <p:spPr bwMode="auto">
          <a:xfrm>
            <a:off x="3711160" y="3156398"/>
            <a:ext cx="5176458" cy="787740"/>
          </a:xfrm>
          <a:prstGeom prst="roundRect">
            <a:avLst>
              <a:gd name="adj" fmla="val 50000"/>
            </a:avLst>
          </a:prstGeom>
          <a:solidFill>
            <a:srgbClr val="512373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extra-class fun!</a:t>
            </a:r>
          </a:p>
        </p:txBody>
      </p:sp>
    </p:spTree>
    <p:extLst>
      <p:ext uri="{BB962C8B-B14F-4D97-AF65-F5344CB8AC3E}">
        <p14:creationId xmlns:p14="http://schemas.microsoft.com/office/powerpoint/2010/main" val="159826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DF493B7F-785C-E90A-8ACB-E7B0B87AB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392" y="1887039"/>
            <a:ext cx="338027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 our </a:t>
            </a:r>
            <a:r>
              <a:rPr lang="en-US" altLang="en-US" sz="40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Whatsapp group </a:t>
            </a:r>
            <a:r>
              <a:rPr lang="en-US" alt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don’t miss anything!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4B3E9-3D3D-2BBC-C15C-FF5F5F47C53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3028" y="446356"/>
            <a:ext cx="4150369" cy="5859345"/>
          </a:xfrm>
          <a:prstGeom prst="roundRect">
            <a:avLst>
              <a:gd name="adj" fmla="val 4348"/>
            </a:avLst>
          </a:prstGeom>
          <a:effectLst>
            <a:outerShdw blurRad="406400" dist="38100" dir="2700000" sx="103000" sy="103000" algn="tl" rotWithShape="0">
              <a:prstClr val="black">
                <a:alpha val="48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7264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45A802C-6A17-BFEB-395D-93BD15BC693B}"/>
              </a:ext>
            </a:extLst>
          </p:cNvPr>
          <p:cNvSpPr/>
          <p:nvPr/>
        </p:nvSpPr>
        <p:spPr>
          <a:xfrm rot="6533318">
            <a:off x="5878104" y="-370530"/>
            <a:ext cx="7464001" cy="706864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2D63769-8AA7-87DF-C349-962DC8718EA7}"/>
              </a:ext>
            </a:extLst>
          </p:cNvPr>
          <p:cNvSpPr/>
          <p:nvPr/>
        </p:nvSpPr>
        <p:spPr>
          <a:xfrm rot="17813856">
            <a:off x="5004826" y="-528141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792561-A155-D05C-8EB4-1F36F68E1948}"/>
              </a:ext>
            </a:extLst>
          </p:cNvPr>
          <p:cNvSpPr txBox="1">
            <a:spLocks/>
          </p:cNvSpPr>
          <p:nvPr/>
        </p:nvSpPr>
        <p:spPr bwMode="auto">
          <a:xfrm>
            <a:off x="819360" y="2999581"/>
            <a:ext cx="444932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</a:t>
            </a:r>
            <a:r>
              <a:rPr lang="en-US" alt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Visa</a:t>
            </a:r>
            <a:r>
              <a:rPr lang="en-US" alt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2DD381C-E724-2CC5-4D74-D831D3F12592}"/>
              </a:ext>
            </a:extLst>
          </p:cNvPr>
          <p:cNvSpPr/>
          <p:nvPr/>
        </p:nvSpPr>
        <p:spPr>
          <a:xfrm rot="18766361">
            <a:off x="5230574" y="-1006682"/>
            <a:ext cx="8232764" cy="7587485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412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E71A3BA-CD9D-EA79-9A38-F09ECF3BBE7F}"/>
              </a:ext>
            </a:extLst>
          </p:cNvPr>
          <p:cNvSpPr/>
          <p:nvPr/>
        </p:nvSpPr>
        <p:spPr>
          <a:xfrm rot="17808334">
            <a:off x="8107592" y="2191449"/>
            <a:ext cx="2632107" cy="241704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791" y="1006610"/>
            <a:ext cx="6991351" cy="443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students should understand their visa conditions</a:t>
            </a:r>
          </a:p>
          <a:p>
            <a:pPr marL="228600" indent="0" algn="ctr">
              <a:spcBef>
                <a:spcPct val="0"/>
              </a:spcBef>
              <a:buNone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visa conditions include: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a course of study (with CoE’s)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satisfactory attendance (above 80%)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satisfactory course progress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Work: up to 48 hours per fortnight (in study periods)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your current address to your school</a:t>
            </a:r>
          </a:p>
          <a:p>
            <a:pPr marL="685800" indent="-4572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health cover (OSHC) for your visa period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560CD6-484A-1D1B-3038-1F2AD3856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080688"/>
            <a:ext cx="13413015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9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VISA REQUIREMENTS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7562737-66AF-0895-026D-173E33929519}"/>
              </a:ext>
            </a:extLst>
          </p:cNvPr>
          <p:cNvSpPr/>
          <p:nvPr/>
        </p:nvSpPr>
        <p:spPr>
          <a:xfrm rot="20207895">
            <a:off x="8328868" y="2245655"/>
            <a:ext cx="2426167" cy="222792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8" name="Graphic 7" descr="Scales of justice with solid fill">
            <a:extLst>
              <a:ext uri="{FF2B5EF4-FFF2-40B4-BE49-F238E27FC236}">
                <a16:creationId xmlns:a16="http://schemas.microsoft.com/office/drawing/2014/main" id="{BC8DC7F8-4E02-8D94-2420-3A64A2A692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89999" y="2913743"/>
            <a:ext cx="1211943" cy="121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00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couch with a computer&#10;&#10;Description automatically generated">
            <a:extLst>
              <a:ext uri="{FF2B5EF4-FFF2-40B4-BE49-F238E27FC236}">
                <a16:creationId xmlns:a16="http://schemas.microsoft.com/office/drawing/2014/main" id="{8079E2ED-6FEB-1372-F7F0-B1E993557F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999" y="466076"/>
            <a:ext cx="8382002" cy="5925848"/>
          </a:xfrm>
          <a:prstGeom prst="roundRect">
            <a:avLst>
              <a:gd name="adj" fmla="val 7023"/>
            </a:avLst>
          </a:prstGeom>
          <a:effectLst>
            <a:outerShdw blurRad="330200" dist="38100" dir="2700000" sx="103000" sy="103000" algn="tl" rotWithShape="0">
              <a:prstClr val="black">
                <a:alpha val="45000"/>
              </a:prstClr>
            </a:outerShdw>
          </a:effectLst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A081BDE-33B9-8EAE-B5E7-88FF8E9F9890}"/>
              </a:ext>
            </a:extLst>
          </p:cNvPr>
          <p:cNvSpPr/>
          <p:nvPr/>
        </p:nvSpPr>
        <p:spPr>
          <a:xfrm rot="5733059">
            <a:off x="13062653" y="1671077"/>
            <a:ext cx="4640616" cy="509616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E2869B19-EE27-AA3E-5C4D-BAB12A87237D}"/>
              </a:ext>
            </a:extLst>
          </p:cNvPr>
          <p:cNvGrpSpPr>
            <a:grpSpLocks/>
          </p:cNvGrpSpPr>
          <p:nvPr/>
        </p:nvGrpSpPr>
        <p:grpSpPr bwMode="auto">
          <a:xfrm>
            <a:off x="14064283" y="1345381"/>
            <a:ext cx="3070222" cy="4416539"/>
            <a:chOff x="6372200" y="958850"/>
            <a:chExt cx="2225701" cy="3585568"/>
          </a:xfrm>
        </p:grpSpPr>
        <p:pic>
          <p:nvPicPr>
            <p:cNvPr id="5" name="Picture 9" descr="S:\SRSA - Main\Security ID Card\ID Card Templates\NewSRIDesign\SRI-ID-Card-STUDENT-template.jpg">
              <a:extLst>
                <a:ext uri="{FF2B5EF4-FFF2-40B4-BE49-F238E27FC236}">
                  <a16:creationId xmlns:a16="http://schemas.microsoft.com/office/drawing/2014/main" id="{7985069B-232C-5829-8280-B6B0895629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958850"/>
              <a:ext cx="2225701" cy="3585568"/>
            </a:xfrm>
            <a:prstGeom prst="roundRect">
              <a:avLst>
                <a:gd name="adj" fmla="val 4376"/>
              </a:avLst>
            </a:prstGeom>
            <a:noFill/>
            <a:ln>
              <a:noFill/>
            </a:ln>
            <a:effectLst>
              <a:outerShdw blurRad="279400" dist="38100" dir="2700000" algn="tl" rotWithShape="0">
                <a:prstClr val="black">
                  <a:alpha val="4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B9727168-E106-28E5-73EB-3114EA8ABC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3481" y="2708920"/>
              <a:ext cx="1617662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 err="1">
                  <a:solidFill>
                    <a:srgbClr val="533F7E"/>
                  </a:solidFill>
                </a:rPr>
                <a:t>Elisapeta</a:t>
              </a:r>
              <a:endParaRPr lang="en-AU" altLang="en-US" sz="1800" b="1" dirty="0">
                <a:solidFill>
                  <a:srgbClr val="533F7E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>
                  <a:solidFill>
                    <a:srgbClr val="533F7E"/>
                  </a:solidFill>
                </a:rPr>
                <a:t>AH HI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>
                  <a:solidFill>
                    <a:srgbClr val="034F5A"/>
                  </a:solidFill>
                </a:rPr>
                <a:t>ENGLISH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100" dirty="0">
                  <a:solidFill>
                    <a:srgbClr val="034F5A"/>
                  </a:solidFill>
                </a:rPr>
                <a:t>Expiry: 21 Dec 2013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100" dirty="0">
                  <a:solidFill>
                    <a:srgbClr val="034F5A"/>
                  </a:solidFill>
                </a:rPr>
                <a:t>FULL TIME 80000</a:t>
              </a:r>
            </a:p>
          </p:txBody>
        </p:sp>
      </p:grpSp>
      <p:pic>
        <p:nvPicPr>
          <p:cNvPr id="7" name="Picture 6" descr="A person with her hands on her hips&#10;&#10;Description automatically generated">
            <a:extLst>
              <a:ext uri="{FF2B5EF4-FFF2-40B4-BE49-F238E27FC236}">
                <a16:creationId xmlns:a16="http://schemas.microsoft.com/office/drawing/2014/main" id="{DF6280E7-EAA2-53BB-DFFB-67566378FC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5663" y="1603583"/>
            <a:ext cx="1571625" cy="1752809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895562C-D873-25A9-0163-14FD14A3DAE7}"/>
              </a:ext>
            </a:extLst>
          </p:cNvPr>
          <p:cNvSpPr/>
          <p:nvPr/>
        </p:nvSpPr>
        <p:spPr>
          <a:xfrm rot="7668201">
            <a:off x="14914752" y="2928401"/>
            <a:ext cx="211601" cy="42860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75552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A4EFE9E-16D8-A9D9-F20B-54B407F55D94}"/>
              </a:ext>
            </a:extLst>
          </p:cNvPr>
          <p:cNvSpPr/>
          <p:nvPr/>
        </p:nvSpPr>
        <p:spPr>
          <a:xfrm>
            <a:off x="7010267" y="-1448523"/>
            <a:ext cx="9182824" cy="9182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192" y="1768878"/>
            <a:ext cx="47271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visas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(Working Holiday, Student Dependent, Tourist): make sure you are aware of your visa conditions regarding Study and Work allowances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VISAS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Make sure you know how long you can remain in Australia (your visa end date)</a:t>
            </a:r>
          </a:p>
        </p:txBody>
      </p:sp>
      <p:pic>
        <p:nvPicPr>
          <p:cNvPr id="6" name="Picture 7" descr="Department of Immigration and Border Protection">
            <a:extLst>
              <a:ext uri="{FF2B5EF4-FFF2-40B4-BE49-F238E27FC236}">
                <a16:creationId xmlns:a16="http://schemas.microsoft.com/office/drawing/2014/main" id="{CFF585B8-D57E-4B5C-97D5-9432551A3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3013" y="2085828"/>
            <a:ext cx="4031345" cy="134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button">
            <a:extLst>
              <a:ext uri="{FF2B5EF4-FFF2-40B4-BE49-F238E27FC236}">
                <a16:creationId xmlns:a16="http://schemas.microsoft.com/office/drawing/2014/main" id="{8EC467EB-2E79-D8A7-A28F-D2FA874C18C0}"/>
              </a:ext>
            </a:extLst>
          </p:cNvPr>
          <p:cNvGrpSpPr/>
          <p:nvPr/>
        </p:nvGrpSpPr>
        <p:grpSpPr>
          <a:xfrm>
            <a:off x="8357230" y="3829109"/>
            <a:ext cx="1976436" cy="519315"/>
            <a:chOff x="8120341" y="3412605"/>
            <a:chExt cx="1976436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hlinkClick r:id="rId3"/>
              <a:extLst>
                <a:ext uri="{FF2B5EF4-FFF2-40B4-BE49-F238E27FC236}">
                  <a16:creationId xmlns:a16="http://schemas.microsoft.com/office/drawing/2014/main" id="{CF51A102-D97B-64D6-C674-3835632EF091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1976436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Graphic 6" descr="Cursor with solid fill">
              <a:extLst>
                <a:ext uri="{FF2B5EF4-FFF2-40B4-BE49-F238E27FC236}">
                  <a16:creationId xmlns:a16="http://schemas.microsoft.com/office/drawing/2014/main" id="{DEA6FD01-95F5-16C2-542D-7CC4C6605461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57099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B6CD43F-EC73-E8DC-36C3-AED146C8A61D}"/>
              </a:ext>
            </a:extLst>
          </p:cNvPr>
          <p:cNvSpPr txBox="1"/>
          <p:nvPr/>
        </p:nvSpPr>
        <p:spPr>
          <a:xfrm>
            <a:off x="8357230" y="3428999"/>
            <a:ext cx="255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info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54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water with a city in the background&#10;&#10;Description automatically generated">
            <a:extLst>
              <a:ext uri="{FF2B5EF4-FFF2-40B4-BE49-F238E27FC236}">
                <a16:creationId xmlns:a16="http://schemas.microsoft.com/office/drawing/2014/main" id="{7FE79E67-1C78-FC5F-1CA7-49ED1A340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A33E59-0440-5F68-AB9F-46A04DF30A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57" t="14114" r="9558" b="41238"/>
          <a:stretch/>
        </p:blipFill>
        <p:spPr>
          <a:xfrm>
            <a:off x="1677463" y="803612"/>
            <a:ext cx="5787025" cy="1941535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59FBD13-303E-FF81-05BA-E3CD252873E1}"/>
              </a:ext>
            </a:extLst>
          </p:cNvPr>
          <p:cNvSpPr/>
          <p:nvPr/>
        </p:nvSpPr>
        <p:spPr>
          <a:xfrm rot="17535095">
            <a:off x="-3443515" y="-1406651"/>
            <a:ext cx="5603482" cy="4981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noFill/>
          <a:ln w="57150">
            <a:solidFill>
              <a:srgbClr val="51237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F3C2243-077E-E757-7CCE-4DFACF3A9040}"/>
              </a:ext>
            </a:extLst>
          </p:cNvPr>
          <p:cNvSpPr/>
          <p:nvPr/>
        </p:nvSpPr>
        <p:spPr>
          <a:xfrm>
            <a:off x="10107870" y="-1896436"/>
            <a:ext cx="3792872" cy="3792872"/>
          </a:xfrm>
          <a:prstGeom prst="ellipse">
            <a:avLst/>
          </a:prstGeom>
          <a:noFill/>
          <a:ln w="57150">
            <a:solidFill>
              <a:srgbClr val="00948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05EFE-BDE3-07BD-632E-845CC695BF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53" b="35153"/>
          <a:stretch>
            <a:fillRect/>
          </a:stretch>
        </p:blipFill>
        <p:spPr>
          <a:xfrm>
            <a:off x="-1561258" y="4844871"/>
            <a:ext cx="3144108" cy="3344190"/>
          </a:xfrm>
          <a:custGeom>
            <a:avLst/>
            <a:gdLst>
              <a:gd name="connsiteX0" fmla="*/ 974934 w 1949868"/>
              <a:gd name="connsiteY0" fmla="*/ 0 h 2073952"/>
              <a:gd name="connsiteX1" fmla="*/ 1930419 w 1949868"/>
              <a:gd name="connsiteY1" fmla="*/ 633338 h 2073952"/>
              <a:gd name="connsiteX2" fmla="*/ 1949868 w 1949868"/>
              <a:gd name="connsiteY2" fmla="*/ 686476 h 2073952"/>
              <a:gd name="connsiteX3" fmla="*/ 1949868 w 1949868"/>
              <a:gd name="connsiteY3" fmla="*/ 1387476 h 2073952"/>
              <a:gd name="connsiteX4" fmla="*/ 1930419 w 1949868"/>
              <a:gd name="connsiteY4" fmla="*/ 1440614 h 2073952"/>
              <a:gd name="connsiteX5" fmla="*/ 974934 w 1949868"/>
              <a:gd name="connsiteY5" fmla="*/ 2073952 h 2073952"/>
              <a:gd name="connsiteX6" fmla="*/ 19449 w 1949868"/>
              <a:gd name="connsiteY6" fmla="*/ 1440614 h 2073952"/>
              <a:gd name="connsiteX7" fmla="*/ 0 w 1949868"/>
              <a:gd name="connsiteY7" fmla="*/ 1387476 h 2073952"/>
              <a:gd name="connsiteX8" fmla="*/ 0 w 1949868"/>
              <a:gd name="connsiteY8" fmla="*/ 686476 h 2073952"/>
              <a:gd name="connsiteX9" fmla="*/ 19449 w 1949868"/>
              <a:gd name="connsiteY9" fmla="*/ 633338 h 2073952"/>
              <a:gd name="connsiteX10" fmla="*/ 974934 w 1949868"/>
              <a:gd name="connsiteY10" fmla="*/ 0 h 2073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49868" h="2073952">
                <a:moveTo>
                  <a:pt x="974934" y="0"/>
                </a:moveTo>
                <a:cubicBezTo>
                  <a:pt x="1404464" y="0"/>
                  <a:pt x="1772998" y="261152"/>
                  <a:pt x="1930419" y="633338"/>
                </a:cubicBezTo>
                <a:lnTo>
                  <a:pt x="1949868" y="686476"/>
                </a:lnTo>
                <a:lnTo>
                  <a:pt x="1949868" y="1387476"/>
                </a:lnTo>
                <a:lnTo>
                  <a:pt x="1930419" y="1440614"/>
                </a:lnTo>
                <a:cubicBezTo>
                  <a:pt x="1772998" y="1812800"/>
                  <a:pt x="1404464" y="2073952"/>
                  <a:pt x="974934" y="2073952"/>
                </a:cubicBezTo>
                <a:cubicBezTo>
                  <a:pt x="545405" y="2073952"/>
                  <a:pt x="176871" y="1812800"/>
                  <a:pt x="19449" y="1440614"/>
                </a:cubicBezTo>
                <a:lnTo>
                  <a:pt x="0" y="1387476"/>
                </a:lnTo>
                <a:lnTo>
                  <a:pt x="0" y="686476"/>
                </a:lnTo>
                <a:lnTo>
                  <a:pt x="19449" y="633338"/>
                </a:lnTo>
                <a:cubicBezTo>
                  <a:pt x="176871" y="261152"/>
                  <a:pt x="545405" y="0"/>
                  <a:pt x="974934" y="0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285B307-2260-4A0B-6C7C-82B7217243C0}"/>
              </a:ext>
            </a:extLst>
          </p:cNvPr>
          <p:cNvSpPr/>
          <p:nvPr/>
        </p:nvSpPr>
        <p:spPr>
          <a:xfrm rot="16526197">
            <a:off x="9631943" y="3925701"/>
            <a:ext cx="3646090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0FFC2E-5419-A51F-2099-FFAC42C8F37B}"/>
              </a:ext>
            </a:extLst>
          </p:cNvPr>
          <p:cNvSpPr/>
          <p:nvPr/>
        </p:nvSpPr>
        <p:spPr>
          <a:xfrm>
            <a:off x="11213201" y="1213225"/>
            <a:ext cx="3792872" cy="379287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D27E5-753C-E5A5-DA23-37CF6342F0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0845" b="31268"/>
          <a:stretch/>
        </p:blipFill>
        <p:spPr>
          <a:xfrm>
            <a:off x="2658259" y="747790"/>
            <a:ext cx="1824844" cy="536353"/>
          </a:xfrm>
          <a:prstGeom prst="rect">
            <a:avLst/>
          </a:prstGeom>
        </p:spPr>
      </p:pic>
      <p:pic>
        <p:nvPicPr>
          <p:cNvPr id="1026" name="Picture 2" descr="White Heart Love Sticker">
            <a:extLst>
              <a:ext uri="{FF2B5EF4-FFF2-40B4-BE49-F238E27FC236}">
                <a16:creationId xmlns:a16="http://schemas.microsoft.com/office/drawing/2014/main" id="{EFFB843D-DF69-7A99-0801-6C1E2072F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47728">
            <a:off x="6288419" y="-63107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712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1C5F975-1237-7E01-B03D-5ABF6E9EA240}"/>
              </a:ext>
            </a:extLst>
          </p:cNvPr>
          <p:cNvSpPr/>
          <p:nvPr/>
        </p:nvSpPr>
        <p:spPr>
          <a:xfrm>
            <a:off x="7010267" y="-1448523"/>
            <a:ext cx="9182824" cy="9182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179" y="1737223"/>
            <a:ext cx="5589822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Harassment of staff or other students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Threatening behavior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Sexual harassment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Bullying of staff or other students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Cheating or stealing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Bringing OR being under the influence of alcohol or drugs at school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Generally disruptive or inappropriate classroom behaviour including excessive mobile phone 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486D73-AC3D-45DE-B49C-D4B9C2DF5E9A}"/>
              </a:ext>
            </a:extLst>
          </p:cNvPr>
          <p:cNvSpPr/>
          <p:nvPr/>
        </p:nvSpPr>
        <p:spPr>
          <a:xfrm>
            <a:off x="979331" y="4823210"/>
            <a:ext cx="46435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altLang="en-US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Misconduct may result in written warnings, suspension or cancellation of enrolment</a:t>
            </a:r>
            <a:endParaRPr lang="en-AU" altLang="en-US" sz="2400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7F457-24EA-45AC-6D8B-E1198B4C5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7756" y="6080688"/>
            <a:ext cx="13413015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9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CODE OF CONDUCT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AF9EA80-857A-2C18-4E13-AD293F44CFBF}"/>
              </a:ext>
            </a:extLst>
          </p:cNvPr>
          <p:cNvSpPr/>
          <p:nvPr/>
        </p:nvSpPr>
        <p:spPr>
          <a:xfrm>
            <a:off x="6697947" y="1635527"/>
            <a:ext cx="4380984" cy="288297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7DC850-DEF0-4370-E028-A581A70F2C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4879" y="1935452"/>
            <a:ext cx="4317866" cy="2321270"/>
          </a:xfrm>
          <a:prstGeom prst="rect">
            <a:avLst/>
          </a:prstGeom>
        </p:spPr>
      </p:pic>
      <p:pic>
        <p:nvPicPr>
          <p:cNvPr id="9" name="Picture 8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92268D5A-CC4F-CD0E-25F3-C3B6156968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07" y="912873"/>
            <a:ext cx="8215986" cy="462149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781189-E2D0-2A3C-DF6D-033FB7D0B613}"/>
              </a:ext>
            </a:extLst>
          </p:cNvPr>
          <p:cNvSpPr/>
          <p:nvPr/>
        </p:nvSpPr>
        <p:spPr>
          <a:xfrm>
            <a:off x="6821714" y="5154479"/>
            <a:ext cx="3861714" cy="306467"/>
          </a:xfrm>
          <a:prstGeom prst="roundRect">
            <a:avLst/>
          </a:prstGeom>
          <a:solidFill>
            <a:srgbClr val="009482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check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 &amp; Procedures</a:t>
            </a:r>
          </a:p>
        </p:txBody>
      </p:sp>
      <p:pic>
        <p:nvPicPr>
          <p:cNvPr id="11" name="Picture 2" descr="Loop Arrow Sticker by Siew Design">
            <a:extLst>
              <a:ext uri="{FF2B5EF4-FFF2-40B4-BE49-F238E27FC236}">
                <a16:creationId xmlns:a16="http://schemas.microsoft.com/office/drawing/2014/main" id="{0D43C51E-6F7C-1E91-79AF-B7BB154D9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4559" y="3008641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FE5DD4-89C8-B6CB-CDD1-FC34192EFC68}"/>
              </a:ext>
            </a:extLst>
          </p:cNvPr>
          <p:cNvSpPr txBox="1"/>
          <p:nvPr/>
        </p:nvSpPr>
        <p:spPr>
          <a:xfrm>
            <a:off x="565732" y="1111460"/>
            <a:ext cx="492832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UNACCEPTABLE CONDUCT INCLUDES: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39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49" y="968039"/>
            <a:ext cx="7156451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get the best out of your study, you should attend every lesson. </a:t>
            </a:r>
          </a:p>
          <a:p>
            <a:pPr marL="228600" indent="0">
              <a:spcBef>
                <a:spcPct val="0"/>
              </a:spcBef>
              <a:buNone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arrive late to class, or return late from breaks,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be marked absent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sick for more than 2 days, see a doctor and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your medical certificate to </a:t>
            </a:r>
            <a:r>
              <a:rPr lang="en-US" altLang="en-US" sz="20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br>
              <a:rPr lang="en-US" alt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will be away for a week or more due to illness or injury, </a:t>
            </a:r>
            <a:b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 immediately, as we may need to SUSPEND your course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9D011-81F3-10CD-B4DF-171816C83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44" y="5573383"/>
            <a:ext cx="13413015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38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</a:p>
        </p:txBody>
      </p:sp>
    </p:spTree>
    <p:extLst>
      <p:ext uri="{BB962C8B-B14F-4D97-AF65-F5344CB8AC3E}">
        <p14:creationId xmlns:p14="http://schemas.microsoft.com/office/powerpoint/2010/main" val="274611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7003" y="1843950"/>
            <a:ext cx="853399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teacher will record your attendance each day and your total course attendance will be monitored throughout the course.</a:t>
            </a:r>
          </a:p>
          <a:p>
            <a:pPr marL="22860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80%: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being reported to Dept of Home Affairs and having your enrolment and visa cancelled </a:t>
            </a:r>
            <a:b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457200"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students on an academic pathway must complete each course or level with </a:t>
            </a: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minimum attendance 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otherwise you will NOT pass the course and progress to your next course</a:t>
            </a:r>
          </a:p>
          <a:p>
            <a:pPr marL="22860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C33D2-5E1F-1E8A-EA49-1EB6F4FDE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344" y="5573383"/>
            <a:ext cx="13413015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38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ATTENDANCE</a:t>
            </a:r>
          </a:p>
        </p:txBody>
      </p:sp>
    </p:spTree>
    <p:extLst>
      <p:ext uri="{BB962C8B-B14F-4D97-AF65-F5344CB8AC3E}">
        <p14:creationId xmlns:p14="http://schemas.microsoft.com/office/powerpoint/2010/main" val="1657421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83F4A-73F4-1AD6-DED4-25395F87E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B6D41F-BA24-DBB9-49C8-C4A235C9B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29" y="229033"/>
            <a:ext cx="4553800" cy="639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7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B48D8D20-CBA1-D781-1ED9-05637C9B67DB}"/>
              </a:ext>
            </a:extLst>
          </p:cNvPr>
          <p:cNvSpPr/>
          <p:nvPr/>
        </p:nvSpPr>
        <p:spPr>
          <a:xfrm>
            <a:off x="7196576" y="-647700"/>
            <a:ext cx="7797800" cy="779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73" y="867638"/>
            <a:ext cx="4656727" cy="49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Certificates are issued when you finish your course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students, regardless of visa type, must have </a:t>
            </a:r>
            <a:r>
              <a:rPr lang="en-US" altLang="en-US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80%+ attendance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receive a </a:t>
            </a:r>
            <a:r>
              <a:rPr lang="en-US" altLang="en-US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 of Completion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Medical evidence may be considered when issuing certificates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with </a:t>
            </a:r>
            <a:r>
              <a:rPr lang="en-US" alt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80% 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attendance will receive a </a:t>
            </a:r>
            <a:r>
              <a:rPr lang="en-US" altLang="en-US" sz="1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Certificate of Partial Completion</a:t>
            </a:r>
            <a:b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complete more than one English course, all your certificates will be issued together after your final course</a:t>
            </a:r>
            <a:b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progressing to another course or University will require a final grade of C to pass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MUST return their building access card in order to have their certificate</a:t>
            </a:r>
          </a:p>
          <a:p>
            <a:pPr lvl="2">
              <a:spcBef>
                <a:spcPct val="0"/>
              </a:spcBef>
            </a:pPr>
            <a:endParaRPr lang="en-US" alt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ct val="0"/>
              </a:spcBef>
            </a:pPr>
            <a:endParaRPr lang="en-US" alt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ct val="0"/>
              </a:spcBef>
              <a:buNone/>
            </a:pP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87A614-CF9F-C19B-F3C0-DB4D8A53A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06148"/>
            <a:ext cx="9989456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6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COURSE COMPLETION AND CERTIFICATES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1BB0A61-C67E-B7E6-FBB3-7693721476FD}"/>
              </a:ext>
            </a:extLst>
          </p:cNvPr>
          <p:cNvSpPr/>
          <p:nvPr/>
        </p:nvSpPr>
        <p:spPr>
          <a:xfrm>
            <a:off x="6451204" y="1231505"/>
            <a:ext cx="4380984" cy="288297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D833AB1-00A8-DB71-2E13-A6FAA508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36" y="1531430"/>
            <a:ext cx="4317866" cy="2321270"/>
          </a:xfrm>
          <a:prstGeom prst="rect">
            <a:avLst/>
          </a:prstGeom>
        </p:spPr>
      </p:pic>
      <p:pic>
        <p:nvPicPr>
          <p:cNvPr id="15" name="Picture 14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F98E5E49-834F-D6DB-3043-B050BC1218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464" y="508851"/>
            <a:ext cx="8215986" cy="462149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69F441-E45D-4FF7-95E4-F2C00C2B2AD6}"/>
              </a:ext>
            </a:extLst>
          </p:cNvPr>
          <p:cNvSpPr/>
          <p:nvPr/>
        </p:nvSpPr>
        <p:spPr>
          <a:xfrm>
            <a:off x="6705600" y="4546145"/>
            <a:ext cx="3861714" cy="510778"/>
          </a:xfrm>
          <a:prstGeom prst="roundRect">
            <a:avLst/>
          </a:prstGeom>
          <a:solidFill>
            <a:srgbClr val="009482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 on certificates and exit grades, see your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</a:t>
            </a:r>
          </a:p>
        </p:txBody>
      </p:sp>
      <p:pic>
        <p:nvPicPr>
          <p:cNvPr id="4" name="Picture 2" descr="Loop Arrow Sticker by Siew Design">
            <a:extLst>
              <a:ext uri="{FF2B5EF4-FFF2-40B4-BE49-F238E27FC236}">
                <a16:creationId xmlns:a16="http://schemas.microsoft.com/office/drawing/2014/main" id="{11DA7BD7-617B-0E0D-ADF4-294F5C158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287" y="2233192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968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40FDE387-E805-3376-3AC8-B961E3C528D8}"/>
              </a:ext>
            </a:extLst>
          </p:cNvPr>
          <p:cNvSpPr/>
          <p:nvPr/>
        </p:nvSpPr>
        <p:spPr>
          <a:xfrm>
            <a:off x="7196576" y="-647700"/>
            <a:ext cx="7797800" cy="779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88C9D62-CB06-CE70-83ED-894FAFCA3FE5}"/>
              </a:ext>
            </a:extLst>
          </p:cNvPr>
          <p:cNvSpPr/>
          <p:nvPr/>
        </p:nvSpPr>
        <p:spPr>
          <a:xfrm>
            <a:off x="6451204" y="1231505"/>
            <a:ext cx="4380984" cy="2882978"/>
          </a:xfrm>
          <a:prstGeom prst="roundRect">
            <a:avLst>
              <a:gd name="adj" fmla="val 27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35534C-EC8E-09E5-A615-9AF8A5CBCC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136" y="1531430"/>
            <a:ext cx="4317866" cy="2321270"/>
          </a:xfrm>
          <a:prstGeom prst="rect">
            <a:avLst/>
          </a:prstGeom>
        </p:spPr>
      </p:pic>
      <p:pic>
        <p:nvPicPr>
          <p:cNvPr id="18" name="Picture 17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C4C8AAE6-9FD3-99C8-B307-C6875FB216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464" y="508851"/>
            <a:ext cx="8215986" cy="4621492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78AA088-71DD-6AC4-FD55-9D8A12FAC3B3}"/>
              </a:ext>
            </a:extLst>
          </p:cNvPr>
          <p:cNvSpPr/>
          <p:nvPr/>
        </p:nvSpPr>
        <p:spPr>
          <a:xfrm>
            <a:off x="6705600" y="4546145"/>
            <a:ext cx="3861714" cy="510778"/>
          </a:xfrm>
          <a:prstGeom prst="roundRect">
            <a:avLst/>
          </a:prstGeom>
          <a:solidFill>
            <a:srgbClr val="009482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 information, see the Complaints &amp; Appeals </a:t>
            </a:r>
          </a:p>
          <a:p>
            <a:pPr algn="ctr">
              <a:spcBef>
                <a:spcPct val="0"/>
              </a:spcBef>
            </a:pP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of your 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Handbook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website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2559" y="1231505"/>
            <a:ext cx="5095755" cy="46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have a problem or complaint, we are here to assist! </a:t>
            </a:r>
            <a:endParaRPr lang="en-US" altLang="en-US" sz="1800" dirty="0">
              <a:solidFill>
                <a:srgbClr val="512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	Always speak to your teacher first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IF UNHAPPY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	Email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endParaRPr lang="en-US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IF UNHAPPY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	Email CEO at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IF UNHAPPY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	Contact Overseas Student Ombudsman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www.oso.gov.au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spcBef>
                <a:spcPts val="1200"/>
              </a:spcBef>
              <a:buNone/>
            </a:pPr>
            <a:endParaRPr lang="en-US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62E52-A49E-1CAA-1602-05527FE12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3527"/>
            <a:ext cx="1341301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72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COMPLAINTS AND APPEALS</a:t>
            </a:r>
          </a:p>
        </p:txBody>
      </p:sp>
      <p:pic>
        <p:nvPicPr>
          <p:cNvPr id="2050" name="Picture 2" descr="Loop Arrow Sticker by Siew Design">
            <a:extLst>
              <a:ext uri="{FF2B5EF4-FFF2-40B4-BE49-F238E27FC236}">
                <a16:creationId xmlns:a16="http://schemas.microsoft.com/office/drawing/2014/main" id="{48AFABA1-68FE-4D74-2A22-596EEEF82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7287" y="2233192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008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3C25D804-6C2D-A209-1672-341EB860D3C0}"/>
              </a:ext>
            </a:extLst>
          </p:cNvPr>
          <p:cNvSpPr/>
          <p:nvPr/>
        </p:nvSpPr>
        <p:spPr>
          <a:xfrm>
            <a:off x="7196576" y="-647700"/>
            <a:ext cx="7797800" cy="7797800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930F32-324B-5EAA-063F-ECBA7D4B52EB}"/>
              </a:ext>
            </a:extLst>
          </p:cNvPr>
          <p:cNvSpPr/>
          <p:nvPr/>
        </p:nvSpPr>
        <p:spPr>
          <a:xfrm>
            <a:off x="4514850" y="1381125"/>
            <a:ext cx="6610350" cy="43148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5" y="1747111"/>
            <a:ext cx="348932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appeals (International Students)</a:t>
            </a:r>
          </a:p>
          <a:p>
            <a:pPr marL="1371600" lvl="2" indent="-4572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Overseas Student Ombudsman</a:t>
            </a:r>
          </a:p>
          <a:p>
            <a:pPr marL="914400" lvl="2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www.ombudsman.gov.au</a:t>
            </a:r>
          </a:p>
        </p:txBody>
      </p:sp>
      <p:pic>
        <p:nvPicPr>
          <p:cNvPr id="3" name="Picture 2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D98E553B-21D5-7153-679C-128248D50FC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1673" y="223794"/>
            <a:ext cx="12336012" cy="6939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3A9BAC-5C98-AD7C-C3F9-8A442E8A9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23527"/>
            <a:ext cx="1341301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72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COMPLAINTS AND APPEALS</a:t>
            </a: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E61AAD73-8733-E2EE-AEEC-9648428A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475" y="1818775"/>
            <a:ext cx="65151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35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450" y="1521295"/>
            <a:ext cx="6785501" cy="361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28600" indent="0">
              <a:spcBef>
                <a:spcPct val="0"/>
              </a:spcBef>
              <a:buNone/>
            </a:pPr>
            <a:r>
              <a:rPr lang="fr-FR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fr-FR" altLang="en-US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endParaRPr lang="fr-FR" altLang="en-US" b="1" dirty="0">
              <a:solidFill>
                <a:srgbClr val="3CC9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0">
              <a:spcBef>
                <a:spcPct val="0"/>
              </a:spcBef>
              <a:buNone/>
            </a:pPr>
            <a:endParaRPr lang="fr-FR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Include: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full name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ID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question or request (appointment, document, problem)</a:t>
            </a:r>
          </a:p>
          <a:p>
            <a:pPr indent="-342900"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your email for a reply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F14E49-E607-66B3-6586-1839F5628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5793327"/>
            <a:ext cx="13413015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15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CONTACTING US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E873CE3-E25F-7509-2504-4BE9992330D6}"/>
              </a:ext>
            </a:extLst>
          </p:cNvPr>
          <p:cNvSpPr/>
          <p:nvPr/>
        </p:nvSpPr>
        <p:spPr>
          <a:xfrm rot="19906013">
            <a:off x="980393" y="2027332"/>
            <a:ext cx="2719147" cy="23051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Graphic 5" descr="Envelope with solid fill">
            <a:extLst>
              <a:ext uri="{FF2B5EF4-FFF2-40B4-BE49-F238E27FC236}">
                <a16:creationId xmlns:a16="http://schemas.microsoft.com/office/drawing/2014/main" id="{587BF094-A836-931B-D711-923D215256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8984" y="2717642"/>
            <a:ext cx="1320800" cy="1320800"/>
          </a:xfrm>
          <a:prstGeom prst="rect">
            <a:avLst/>
          </a:prstGeom>
        </p:spPr>
      </p:pic>
      <p:pic>
        <p:nvPicPr>
          <p:cNvPr id="2" name="Picture 1" descr="A person wearing glasses and a green shirt&#10;&#10;Description automatically generated">
            <a:extLst>
              <a:ext uri="{FF2B5EF4-FFF2-40B4-BE49-F238E27FC236}">
                <a16:creationId xmlns:a16="http://schemas.microsoft.com/office/drawing/2014/main" id="{17A78350-5C4B-E0C7-57C4-1A1B05AA32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2800" y="7268165"/>
            <a:ext cx="5984920" cy="5984920"/>
          </a:xfrm>
          <a:prstGeom prst="rect">
            <a:avLst/>
          </a:prstGeom>
          <a:effectLst>
            <a:outerShdw blurRad="279400" dist="38100" dir="2700000" sx="101000" sy="101000" algn="tl" rotWithShape="0">
              <a:prstClr val="black">
                <a:alpha val="7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583BD1-1D1B-55C9-E6C7-F2D51CDEB1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235" t="17421" r="28357" b="37887"/>
          <a:stretch/>
        </p:blipFill>
        <p:spPr>
          <a:xfrm>
            <a:off x="-4652251" y="2084911"/>
            <a:ext cx="3102071" cy="1050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4A6F25-3914-18D0-3A92-64D64540E5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85" t="15757" r="16339" b="36019"/>
          <a:stretch/>
        </p:blipFill>
        <p:spPr>
          <a:xfrm>
            <a:off x="15631576" y="2703695"/>
            <a:ext cx="3610547" cy="18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62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6A47B3B-D1B4-F032-8908-C67FD6BA8B0B}"/>
              </a:ext>
            </a:extLst>
          </p:cNvPr>
          <p:cNvSpPr/>
          <p:nvPr/>
        </p:nvSpPr>
        <p:spPr>
          <a:xfrm rot="7668201">
            <a:off x="-465943" y="1671987"/>
            <a:ext cx="4640616" cy="509616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680B696-1D28-C756-4A8F-8579AC6BED03}"/>
              </a:ext>
            </a:extLst>
          </p:cNvPr>
          <p:cNvSpPr/>
          <p:nvPr/>
        </p:nvSpPr>
        <p:spPr>
          <a:xfrm rot="2297462">
            <a:off x="861321" y="1799181"/>
            <a:ext cx="4830901" cy="491393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AA96154-7044-4617-92F9-5D4085491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739" y="1776948"/>
            <a:ext cx="424660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indent="-3429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about challenges relating to class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your study goals/progress/pathway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attendance issues</a:t>
            </a:r>
            <a:b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342900">
              <a:spcBef>
                <a:spcPct val="0"/>
              </a:spcBef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Advice for health services and any other problems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584E07-E5FB-4AAD-A3D6-6DBA9FB093BA}"/>
              </a:ext>
            </a:extLst>
          </p:cNvPr>
          <p:cNvSpPr/>
          <p:nvPr/>
        </p:nvSpPr>
        <p:spPr>
          <a:xfrm>
            <a:off x="7465104" y="5081052"/>
            <a:ext cx="4642236" cy="726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defRPr/>
            </a:pPr>
            <a:r>
              <a:rPr lang="en-AU" alt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</a:t>
            </a:r>
            <a:r>
              <a:rPr lang="en-AU" altLang="en-US" b="1" i="1" u="sng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english@sri.edu.au</a:t>
            </a:r>
            <a:r>
              <a:rPr lang="en-AU" altLang="en-US" b="1" i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altLang="en-US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 appointment</a:t>
            </a:r>
          </a:p>
        </p:txBody>
      </p:sp>
      <p:pic>
        <p:nvPicPr>
          <p:cNvPr id="3" name="Picture 2" descr="A person wearing glasses and a green shirt&#10;&#10;Description automatically generated">
            <a:extLst>
              <a:ext uri="{FF2B5EF4-FFF2-40B4-BE49-F238E27FC236}">
                <a16:creationId xmlns:a16="http://schemas.microsoft.com/office/drawing/2014/main" id="{22FD1121-80AC-AE95-3BC9-5253E9C251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2800" y="873080"/>
            <a:ext cx="5984920" cy="5984920"/>
          </a:xfrm>
          <a:prstGeom prst="rect">
            <a:avLst/>
          </a:prstGeom>
          <a:effectLst>
            <a:outerShdw blurRad="279400" dist="38100" dir="2700000" sx="101000" sy="101000" algn="tl" rotWithShape="0">
              <a:prstClr val="black">
                <a:alpha val="7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A9F5CD-A615-D081-DCB5-50F8FAB57A2C}"/>
              </a:ext>
            </a:extLst>
          </p:cNvPr>
          <p:cNvSpPr txBox="1"/>
          <p:nvPr/>
        </p:nvSpPr>
        <p:spPr>
          <a:xfrm>
            <a:off x="2179660" y="642247"/>
            <a:ext cx="6532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>
              <a:spcBef>
                <a:spcPct val="0"/>
              </a:spcBef>
              <a:buNone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our Academic Coordinator: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F8B0FF0-7FB0-4FEA-2522-1142D2B35D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585" t="15757" r="16339" b="36019"/>
          <a:stretch/>
        </p:blipFill>
        <p:spPr>
          <a:xfrm>
            <a:off x="3839626" y="2703695"/>
            <a:ext cx="3610547" cy="1836801"/>
          </a:xfrm>
          <a:prstGeom prst="rect">
            <a:avLst/>
          </a:prstGeom>
        </p:spPr>
      </p:pic>
      <p:pic>
        <p:nvPicPr>
          <p:cNvPr id="2" name="Picture 4" descr="Arrow Line Sticker by Siew Design">
            <a:extLst>
              <a:ext uri="{FF2B5EF4-FFF2-40B4-BE49-F238E27FC236}">
                <a16:creationId xmlns:a16="http://schemas.microsoft.com/office/drawing/2014/main" id="{6A95B6B5-C8D2-B071-96C5-D625B8AC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817981" flipV="1">
            <a:off x="6284622" y="933452"/>
            <a:ext cx="1590931" cy="14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3C4552-B0CB-DBF0-20C2-109C870EE815}"/>
              </a:ext>
            </a:extLst>
          </p:cNvPr>
          <p:cNvSpPr txBox="1"/>
          <p:nvPr/>
        </p:nvSpPr>
        <p:spPr>
          <a:xfrm>
            <a:off x="3294095" y="1466931"/>
            <a:ext cx="403668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500" dirty="0">
                <a:solidFill>
                  <a:srgbClr val="512373"/>
                </a:solidFill>
                <a:latin typeface="Brush Script MT" panose="03060802040406070304" pitchFamily="66" charset="0"/>
              </a:rPr>
              <a:t>Naomi</a:t>
            </a:r>
          </a:p>
        </p:txBody>
      </p:sp>
    </p:spTree>
    <p:extLst>
      <p:ext uri="{BB962C8B-B14F-4D97-AF65-F5344CB8AC3E}">
        <p14:creationId xmlns:p14="http://schemas.microsoft.com/office/powerpoint/2010/main" val="212511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A5792C3-B0C0-CE79-F5CF-E042C6DDE417}"/>
              </a:ext>
            </a:extLst>
          </p:cNvPr>
          <p:cNvSpPr/>
          <p:nvPr/>
        </p:nvSpPr>
        <p:spPr>
          <a:xfrm rot="5897847">
            <a:off x="6043263" y="-125864"/>
            <a:ext cx="9066691" cy="80732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800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1046" y="1159803"/>
            <a:ext cx="2936337" cy="5416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1: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Lounge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 and eating areas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Vending machines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2: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LearningHub (Library), Counsellor, Joblinx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5: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Prayer room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7: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noticeboard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</a:p>
          <a:p>
            <a:pPr lvl="1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Office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D6F339-D678-6478-2C3E-ADAB83A70270}"/>
              </a:ext>
            </a:extLst>
          </p:cNvPr>
          <p:cNvGrpSpPr/>
          <p:nvPr/>
        </p:nvGrpSpPr>
        <p:grpSpPr>
          <a:xfrm>
            <a:off x="-1337308" y="-2479515"/>
            <a:ext cx="9396782" cy="10999001"/>
            <a:chOff x="-1337308" y="-2479515"/>
            <a:chExt cx="9396782" cy="1099900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877ADF-02B0-BD78-2E4C-CE50049D4A13}"/>
                </a:ext>
              </a:extLst>
            </p:cNvPr>
            <p:cNvSpPr/>
            <p:nvPr/>
          </p:nvSpPr>
          <p:spPr>
            <a:xfrm rot="6173038">
              <a:off x="2051923" y="927639"/>
              <a:ext cx="6994481" cy="5020621"/>
            </a:xfrm>
            <a:custGeom>
              <a:avLst/>
              <a:gdLst>
                <a:gd name="connsiteX0" fmla="*/ 2119048 w 5084367"/>
                <a:gd name="connsiteY0" fmla="*/ 477 h 3918183"/>
                <a:gd name="connsiteX1" fmla="*/ 87048 w 5084367"/>
                <a:gd name="connsiteY1" fmla="*/ 3340577 h 3918183"/>
                <a:gd name="connsiteX2" fmla="*/ 5052748 w 5084367"/>
                <a:gd name="connsiteY2" fmla="*/ 3594577 h 3918183"/>
                <a:gd name="connsiteX3" fmla="*/ 2119048 w 5084367"/>
                <a:gd name="connsiteY3" fmla="*/ 477 h 391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4367" h="3918183">
                  <a:moveTo>
                    <a:pt x="2119048" y="477"/>
                  </a:moveTo>
                  <a:cubicBezTo>
                    <a:pt x="1291431" y="-41856"/>
                    <a:pt x="-401902" y="2741560"/>
                    <a:pt x="87048" y="3340577"/>
                  </a:cubicBezTo>
                  <a:cubicBezTo>
                    <a:pt x="575998" y="3939594"/>
                    <a:pt x="4716198" y="4151260"/>
                    <a:pt x="5052748" y="3594577"/>
                  </a:cubicBezTo>
                  <a:cubicBezTo>
                    <a:pt x="5389298" y="3037894"/>
                    <a:pt x="2946665" y="42810"/>
                    <a:pt x="2119048" y="477"/>
                  </a:cubicBezTo>
                  <a:close/>
                </a:path>
              </a:pathLst>
            </a:custGeom>
            <a:blipFill dpi="0" rotWithShape="0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44797"/>
              </a:stretch>
            </a:blipFill>
            <a:ln>
              <a:noFill/>
            </a:ln>
            <a:effectLst>
              <a:outerShdw blurRad="558800" dist="76200" dir="2700000" sx="104000" sy="104000" algn="tl" rotWithShape="0">
                <a:prstClr val="black">
                  <a:alpha val="6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842F14F-524C-AA4B-8F9E-231398E133B7}"/>
                </a:ext>
              </a:extLst>
            </p:cNvPr>
            <p:cNvSpPr/>
            <p:nvPr/>
          </p:nvSpPr>
          <p:spPr>
            <a:xfrm rot="177659">
              <a:off x="1190824" y="2852080"/>
              <a:ext cx="5089649" cy="5667406"/>
            </a:xfrm>
            <a:custGeom>
              <a:avLst/>
              <a:gdLst>
                <a:gd name="connsiteX0" fmla="*/ 2119048 w 5084367"/>
                <a:gd name="connsiteY0" fmla="*/ 477 h 3918183"/>
                <a:gd name="connsiteX1" fmla="*/ 87048 w 5084367"/>
                <a:gd name="connsiteY1" fmla="*/ 3340577 h 3918183"/>
                <a:gd name="connsiteX2" fmla="*/ 5052748 w 5084367"/>
                <a:gd name="connsiteY2" fmla="*/ 3594577 h 3918183"/>
                <a:gd name="connsiteX3" fmla="*/ 2119048 w 5084367"/>
                <a:gd name="connsiteY3" fmla="*/ 477 h 391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4367" h="3918183">
                  <a:moveTo>
                    <a:pt x="2119048" y="477"/>
                  </a:moveTo>
                  <a:cubicBezTo>
                    <a:pt x="1291431" y="-41856"/>
                    <a:pt x="-401902" y="2741560"/>
                    <a:pt x="87048" y="3340577"/>
                  </a:cubicBezTo>
                  <a:cubicBezTo>
                    <a:pt x="575998" y="3939594"/>
                    <a:pt x="4716198" y="4151260"/>
                    <a:pt x="5052748" y="3594577"/>
                  </a:cubicBezTo>
                  <a:cubicBezTo>
                    <a:pt x="5389298" y="3037894"/>
                    <a:pt x="2946665" y="42810"/>
                    <a:pt x="2119048" y="477"/>
                  </a:cubicBezTo>
                  <a:close/>
                </a:path>
              </a:pathLst>
            </a:custGeom>
            <a:blipFill dpi="0" rotWithShape="0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58800" dist="76200" dir="2700000" sx="104000" sy="104000" algn="tl" rotWithShape="0">
                <a:prstClr val="black">
                  <a:alpha val="6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76CA896D-9952-89AC-CA27-C85B4BDDF893}"/>
                </a:ext>
              </a:extLst>
            </p:cNvPr>
            <p:cNvSpPr/>
            <p:nvPr/>
          </p:nvSpPr>
          <p:spPr>
            <a:xfrm rot="5073276">
              <a:off x="-1552783" y="4097"/>
              <a:ext cx="7000099" cy="6569149"/>
            </a:xfrm>
            <a:custGeom>
              <a:avLst/>
              <a:gdLst>
                <a:gd name="connsiteX0" fmla="*/ 2119048 w 5084367"/>
                <a:gd name="connsiteY0" fmla="*/ 477 h 3918183"/>
                <a:gd name="connsiteX1" fmla="*/ 87048 w 5084367"/>
                <a:gd name="connsiteY1" fmla="*/ 3340577 h 3918183"/>
                <a:gd name="connsiteX2" fmla="*/ 5052748 w 5084367"/>
                <a:gd name="connsiteY2" fmla="*/ 3594577 h 3918183"/>
                <a:gd name="connsiteX3" fmla="*/ 2119048 w 5084367"/>
                <a:gd name="connsiteY3" fmla="*/ 477 h 391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4367" h="3918183">
                  <a:moveTo>
                    <a:pt x="2119048" y="477"/>
                  </a:moveTo>
                  <a:cubicBezTo>
                    <a:pt x="1291431" y="-41856"/>
                    <a:pt x="-401902" y="2741560"/>
                    <a:pt x="87048" y="3340577"/>
                  </a:cubicBezTo>
                  <a:cubicBezTo>
                    <a:pt x="575998" y="3939594"/>
                    <a:pt x="4716198" y="4151260"/>
                    <a:pt x="5052748" y="3594577"/>
                  </a:cubicBezTo>
                  <a:cubicBezTo>
                    <a:pt x="5389298" y="3037894"/>
                    <a:pt x="2946665" y="42810"/>
                    <a:pt x="2119048" y="477"/>
                  </a:cubicBezTo>
                  <a:close/>
                </a:path>
              </a:pathLst>
            </a:custGeom>
            <a:blipFill dpi="0" rotWithShape="0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58800" dist="76200" dir="2700000" sx="104000" sy="104000" algn="tl" rotWithShape="0">
                <a:prstClr val="black">
                  <a:alpha val="6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2" name="Freeform: Shape 1">
              <a:extLst>
                <a:ext uri="{FF2B5EF4-FFF2-40B4-BE49-F238E27FC236}">
                  <a16:creationId xmlns:a16="http://schemas.microsoft.com/office/drawing/2014/main" id="{063BA83B-0C0E-5FA1-06DC-824EE20283F7}"/>
                </a:ext>
              </a:extLst>
            </p:cNvPr>
            <p:cNvSpPr/>
            <p:nvPr/>
          </p:nvSpPr>
          <p:spPr>
            <a:xfrm rot="3226743">
              <a:off x="1450751" y="-2158419"/>
              <a:ext cx="6181741" cy="5539550"/>
            </a:xfrm>
            <a:custGeom>
              <a:avLst/>
              <a:gdLst>
                <a:gd name="connsiteX0" fmla="*/ 2119048 w 5084367"/>
                <a:gd name="connsiteY0" fmla="*/ 477 h 3918183"/>
                <a:gd name="connsiteX1" fmla="*/ 87048 w 5084367"/>
                <a:gd name="connsiteY1" fmla="*/ 3340577 h 3918183"/>
                <a:gd name="connsiteX2" fmla="*/ 5052748 w 5084367"/>
                <a:gd name="connsiteY2" fmla="*/ 3594577 h 3918183"/>
                <a:gd name="connsiteX3" fmla="*/ 2119048 w 5084367"/>
                <a:gd name="connsiteY3" fmla="*/ 477 h 391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84367" h="3918183">
                  <a:moveTo>
                    <a:pt x="2119048" y="477"/>
                  </a:moveTo>
                  <a:cubicBezTo>
                    <a:pt x="1291431" y="-41856"/>
                    <a:pt x="-401902" y="2741560"/>
                    <a:pt x="87048" y="3340577"/>
                  </a:cubicBezTo>
                  <a:cubicBezTo>
                    <a:pt x="575998" y="3939594"/>
                    <a:pt x="4716198" y="4151260"/>
                    <a:pt x="5052748" y="3594577"/>
                  </a:cubicBezTo>
                  <a:cubicBezTo>
                    <a:pt x="5389298" y="3037894"/>
                    <a:pt x="2946665" y="42810"/>
                    <a:pt x="2119048" y="477"/>
                  </a:cubicBezTo>
                  <a:close/>
                </a:path>
              </a:pathLst>
            </a:custGeom>
            <a:blipFill dpi="0" rotWithShape="0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558800" dist="76200" dir="2700000" sx="104000" sy="104000" algn="tl" rotWithShape="0">
                <a:prstClr val="black">
                  <a:alpha val="64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sp>
        <p:nvSpPr>
          <p:cNvPr id="10" name="TextBox 2">
            <a:extLst>
              <a:ext uri="{FF2B5EF4-FFF2-40B4-BE49-F238E27FC236}">
                <a16:creationId xmlns:a16="http://schemas.microsoft.com/office/drawing/2014/main" id="{86DEB90C-EB90-AA02-3765-DB59B7C05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516" y="400346"/>
            <a:ext cx="42708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Facilities</a:t>
            </a:r>
          </a:p>
        </p:txBody>
      </p:sp>
    </p:spTree>
    <p:extLst>
      <p:ext uri="{BB962C8B-B14F-4D97-AF65-F5344CB8AC3E}">
        <p14:creationId xmlns:p14="http://schemas.microsoft.com/office/powerpoint/2010/main" val="22064903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F7807-AE03-9C3A-3DCB-B626A1E313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5216" y="655631"/>
            <a:ext cx="7151860" cy="5112058"/>
          </a:xfrm>
          <a:prstGeom prst="roundRect">
            <a:avLst>
              <a:gd name="adj" fmla="val 8841"/>
            </a:avLst>
          </a:prstGeom>
          <a:effectLst>
            <a:outerShdw blurRad="4572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 Box 28">
            <a:extLst>
              <a:ext uri="{FF2B5EF4-FFF2-40B4-BE49-F238E27FC236}">
                <a16:creationId xmlns:a16="http://schemas.microsoft.com/office/drawing/2014/main" id="{8ACD1638-F54D-4564-8A5D-00BA1F010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7959" y="2507950"/>
            <a:ext cx="27152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EC3761-BBF4-FF8D-9D1E-0E192548A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68" y="6528356"/>
            <a:ext cx="8585030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en-US" sz="11500" b="1" baseline="30000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BRISBANE CBD	</a:t>
            </a:r>
          </a:p>
        </p:txBody>
      </p:sp>
      <p:grpSp>
        <p:nvGrpSpPr>
          <p:cNvPr id="21" name="button">
            <a:extLst>
              <a:ext uri="{FF2B5EF4-FFF2-40B4-BE49-F238E27FC236}">
                <a16:creationId xmlns:a16="http://schemas.microsoft.com/office/drawing/2014/main" id="{24836028-E5D4-329A-4254-A122E0726F88}"/>
              </a:ext>
            </a:extLst>
          </p:cNvPr>
          <p:cNvGrpSpPr/>
          <p:nvPr/>
        </p:nvGrpSpPr>
        <p:grpSpPr>
          <a:xfrm>
            <a:off x="9268007" y="3412605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hlinkClick r:id="rId3"/>
              <a:extLst>
                <a:ext uri="{FF2B5EF4-FFF2-40B4-BE49-F238E27FC236}">
                  <a16:creationId xmlns:a16="http://schemas.microsoft.com/office/drawing/2014/main" id="{CCCCED77-F81F-6854-91CC-683E158675FB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0" name="Graphic 19" descr="Cursor with solid fill">
              <a:extLst>
                <a:ext uri="{FF2B5EF4-FFF2-40B4-BE49-F238E27FC236}">
                  <a16:creationId xmlns:a16="http://schemas.microsoft.com/office/drawing/2014/main" id="{2D4C55E9-D245-D73E-DAB7-E5CBAC8736F0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pic>
        <p:nvPicPr>
          <p:cNvPr id="6" name="Picture 5" descr="Loop Arrow Sticker by Siew Design">
            <a:extLst>
              <a:ext uri="{FF2B5EF4-FFF2-40B4-BE49-F238E27FC236}">
                <a16:creationId xmlns:a16="http://schemas.microsoft.com/office/drawing/2014/main" id="{5F9BD4EC-641B-6E39-AD1A-19259AC21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683" y="952627"/>
            <a:ext cx="1913864" cy="13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 descr="Marker with solid fill">
            <a:extLst>
              <a:ext uri="{FF2B5EF4-FFF2-40B4-BE49-F238E27FC236}">
                <a16:creationId xmlns:a16="http://schemas.microsoft.com/office/drawing/2014/main" id="{30B72AEC-EA7C-1E7E-8CBB-97ED84C4DF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19114" y="1997140"/>
            <a:ext cx="363379" cy="363379"/>
          </a:xfrm>
          <a:prstGeom prst="rect">
            <a:avLst/>
          </a:prstGeom>
        </p:spPr>
      </p:pic>
      <p:sp>
        <p:nvSpPr>
          <p:cNvPr id="22" name="Text Box 28">
            <a:extLst>
              <a:ext uri="{FF2B5EF4-FFF2-40B4-BE49-F238E27FC236}">
                <a16:creationId xmlns:a16="http://schemas.microsoft.com/office/drawing/2014/main" id="{86DC1F8C-6DE2-C61F-5DBB-BFF1ECD0F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4921" y="2328369"/>
            <a:ext cx="769862" cy="180110"/>
          </a:xfrm>
          <a:prstGeom prst="roundRect">
            <a:avLst>
              <a:gd name="adj" fmla="val 50000"/>
            </a:avLst>
          </a:prstGeom>
          <a:solidFill>
            <a:srgbClr val="EA012B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1F6AF0BD-4C54-B074-DCDA-9866CBF97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799" y="2318396"/>
            <a:ext cx="850107" cy="200055"/>
          </a:xfrm>
          <a:prstGeom prst="roundRect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here</a:t>
            </a:r>
          </a:p>
        </p:txBody>
      </p:sp>
      <p:pic>
        <p:nvPicPr>
          <p:cNvPr id="1026" name="Picture 2" descr="Loop Circle Sticker by STBKNDS">
            <a:extLst>
              <a:ext uri="{FF2B5EF4-FFF2-40B4-BE49-F238E27FC236}">
                <a16:creationId xmlns:a16="http://schemas.microsoft.com/office/drawing/2014/main" id="{0CA78E2C-3D22-815E-1FE0-6696C89D5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6595" y="2203798"/>
            <a:ext cx="702862" cy="11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Loop Circle Sticker by STBKNDS">
            <a:extLst>
              <a:ext uri="{FF2B5EF4-FFF2-40B4-BE49-F238E27FC236}">
                <a16:creationId xmlns:a16="http://schemas.microsoft.com/office/drawing/2014/main" id="{6A12171E-7EE9-ED0E-F199-711A37F7D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0346" y="1771672"/>
            <a:ext cx="702862" cy="11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Loop Circle Sticker by STBKNDS">
            <a:extLst>
              <a:ext uri="{FF2B5EF4-FFF2-40B4-BE49-F238E27FC236}">
                <a16:creationId xmlns:a16="http://schemas.microsoft.com/office/drawing/2014/main" id="{A912E77B-8181-1124-0EC2-9B43E93EC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369" y="1208743"/>
            <a:ext cx="702862" cy="11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42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CF6162B-5B56-3C86-0A2C-DBEFBFDC7082}"/>
              </a:ext>
            </a:extLst>
          </p:cNvPr>
          <p:cNvSpPr/>
          <p:nvPr/>
        </p:nvSpPr>
        <p:spPr>
          <a:xfrm rot="2393007">
            <a:off x="-1922500" y="-1673286"/>
            <a:ext cx="6108504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0142" y="3919771"/>
            <a:ext cx="6156791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LearningHub </a:t>
            </a: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all students</a:t>
            </a:r>
          </a:p>
          <a:p>
            <a:pPr marL="0" indent="0"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 2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 (ID cards, building access cards printing, quiet study space)</a:t>
            </a:r>
          </a:p>
          <a:p>
            <a:pPr>
              <a:spcBef>
                <a:spcPct val="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Counsellor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889271D-A1A4-A963-7A7B-EC0759A15729}"/>
              </a:ext>
            </a:extLst>
          </p:cNvPr>
          <p:cNvSpPr/>
          <p:nvPr/>
        </p:nvSpPr>
        <p:spPr>
          <a:xfrm rot="5073276">
            <a:off x="1916155" y="-1732585"/>
            <a:ext cx="5339830" cy="5469901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7A789CE-1683-9EB6-8FA4-DA763FA2BA77}"/>
              </a:ext>
            </a:extLst>
          </p:cNvPr>
          <p:cNvSpPr/>
          <p:nvPr/>
        </p:nvSpPr>
        <p:spPr>
          <a:xfrm rot="177659">
            <a:off x="4228738" y="-810641"/>
            <a:ext cx="4140334" cy="479941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3614521-4AF7-B642-A693-2EBE7C72CEF5}"/>
              </a:ext>
            </a:extLst>
          </p:cNvPr>
          <p:cNvSpPr/>
          <p:nvPr/>
        </p:nvSpPr>
        <p:spPr>
          <a:xfrm rot="2881603">
            <a:off x="6940471" y="-2840495"/>
            <a:ext cx="6726384" cy="6962241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F2AB0-52DA-4E25-8876-D463A9E7DB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7488" y="-137315"/>
            <a:ext cx="2279360" cy="22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81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4FE64D1-554C-5F3A-894B-2A87848262E1}"/>
              </a:ext>
            </a:extLst>
          </p:cNvPr>
          <p:cNvSpPr/>
          <p:nvPr/>
        </p:nvSpPr>
        <p:spPr>
          <a:xfrm rot="5733059">
            <a:off x="7061902" y="1671076"/>
            <a:ext cx="4640616" cy="509616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6A12FBA-591E-8D44-3A68-0AFC27220FB7}"/>
              </a:ext>
            </a:extLst>
          </p:cNvPr>
          <p:cNvSpPr/>
          <p:nvPr/>
        </p:nvSpPr>
        <p:spPr>
          <a:xfrm rot="7668201">
            <a:off x="6573486" y="525358"/>
            <a:ext cx="4640616" cy="509616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1301EB11-5CBD-4B1A-B208-55FFCF941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13" y="1208524"/>
            <a:ext cx="61007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0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Student ID Card &amp; Building Access Card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13" y="2417887"/>
            <a:ext cx="4996876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in the computer labs and library – see the library for details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Discounts: movies, tourist attractions</a:t>
            </a:r>
          </a:p>
          <a:p>
            <a:pPr marL="0" indent="0">
              <a:spcBef>
                <a:spcPts val="1200"/>
              </a:spcBef>
              <a:buNone/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wear your ID &amp; building access card </a:t>
            </a:r>
            <a:r>
              <a:rPr lang="en-US" altLang="en-US" sz="28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54080220-EEF5-4E5B-AB76-6F68E628917D}"/>
              </a:ext>
            </a:extLst>
          </p:cNvPr>
          <p:cNvGrpSpPr>
            <a:grpSpLocks/>
          </p:cNvGrpSpPr>
          <p:nvPr/>
        </p:nvGrpSpPr>
        <p:grpSpPr bwMode="auto">
          <a:xfrm>
            <a:off x="8246322" y="1170172"/>
            <a:ext cx="3070222" cy="4416539"/>
            <a:chOff x="6372200" y="958850"/>
            <a:chExt cx="2225701" cy="3585568"/>
          </a:xfrm>
        </p:grpSpPr>
        <p:pic>
          <p:nvPicPr>
            <p:cNvPr id="7" name="Picture 9" descr="S:\SRSA - Main\Security ID Card\ID Card Templates\NewSRIDesign\SRI-ID-Card-STUDENT-template.jpg">
              <a:extLst>
                <a:ext uri="{FF2B5EF4-FFF2-40B4-BE49-F238E27FC236}">
                  <a16:creationId xmlns:a16="http://schemas.microsoft.com/office/drawing/2014/main" id="{B31D5D47-009E-464B-91BB-05E22A606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958850"/>
              <a:ext cx="2225701" cy="3585568"/>
            </a:xfrm>
            <a:prstGeom prst="roundRect">
              <a:avLst>
                <a:gd name="adj" fmla="val 4376"/>
              </a:avLst>
            </a:prstGeom>
            <a:noFill/>
            <a:ln>
              <a:noFill/>
            </a:ln>
            <a:effectLst>
              <a:outerShdw blurRad="279400" dist="38100" dir="2700000" algn="tl" rotWithShape="0">
                <a:prstClr val="black">
                  <a:alpha val="47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">
              <a:extLst>
                <a:ext uri="{FF2B5EF4-FFF2-40B4-BE49-F238E27FC236}">
                  <a16:creationId xmlns:a16="http://schemas.microsoft.com/office/drawing/2014/main" id="{98BECE7A-E8BC-4851-8AD5-30D73EFB8C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3481" y="2708920"/>
              <a:ext cx="1617662" cy="1024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 err="1">
                  <a:solidFill>
                    <a:srgbClr val="533F7E"/>
                  </a:solidFill>
                </a:rPr>
                <a:t>Elisapeta</a:t>
              </a:r>
              <a:endParaRPr lang="en-AU" altLang="en-US" sz="1800" b="1" dirty="0">
                <a:solidFill>
                  <a:srgbClr val="533F7E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>
                  <a:solidFill>
                    <a:srgbClr val="533F7E"/>
                  </a:solidFill>
                </a:rPr>
                <a:t>AH HI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800" b="1" dirty="0">
                  <a:solidFill>
                    <a:srgbClr val="034F5A"/>
                  </a:solidFill>
                </a:rPr>
                <a:t>ENGLISH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100" dirty="0">
                  <a:solidFill>
                    <a:srgbClr val="034F5A"/>
                  </a:solidFill>
                </a:rPr>
                <a:t>Expiry: 21 Dec 2026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AU" altLang="en-US" sz="1100" dirty="0">
                  <a:solidFill>
                    <a:srgbClr val="034F5A"/>
                  </a:solidFill>
                </a:rPr>
                <a:t>FULL TIME 80000</a:t>
              </a:r>
            </a:p>
          </p:txBody>
        </p:sp>
      </p:grpSp>
      <p:pic>
        <p:nvPicPr>
          <p:cNvPr id="8" name="Picture 7" descr="A person with her hands on her hips&#10;&#10;Description automatically generated">
            <a:extLst>
              <a:ext uri="{FF2B5EF4-FFF2-40B4-BE49-F238E27FC236}">
                <a16:creationId xmlns:a16="http://schemas.microsoft.com/office/drawing/2014/main" id="{519D33D6-2E93-C76D-8725-1F1F5699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5620" y="1428598"/>
            <a:ext cx="1571625" cy="17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6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48EF451-8695-11CC-ED4F-D37488F1391A}"/>
              </a:ext>
            </a:extLst>
          </p:cNvPr>
          <p:cNvSpPr/>
          <p:nvPr/>
        </p:nvSpPr>
        <p:spPr>
          <a:xfrm rot="19417374">
            <a:off x="165160" y="-1217963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4BA9EEC-CD76-B2AD-8CEB-BE3814EDC963}"/>
              </a:ext>
            </a:extLst>
          </p:cNvPr>
          <p:cNvSpPr/>
          <p:nvPr/>
        </p:nvSpPr>
        <p:spPr>
          <a:xfrm rot="18766361">
            <a:off x="-1391989" y="-1436396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D2E7816-561C-6A4F-AC61-CC940531D96A}"/>
              </a:ext>
            </a:extLst>
          </p:cNvPr>
          <p:cNvSpPr/>
          <p:nvPr/>
        </p:nvSpPr>
        <p:spPr>
          <a:xfrm rot="18766361">
            <a:off x="-1204684" y="-798071"/>
            <a:ext cx="7176736" cy="661422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96BF405-D17F-6B00-824B-0494FB855C65}"/>
              </a:ext>
            </a:extLst>
          </p:cNvPr>
          <p:cNvSpPr txBox="1">
            <a:spLocks/>
          </p:cNvSpPr>
          <p:nvPr/>
        </p:nvSpPr>
        <p:spPr bwMode="auto">
          <a:xfrm>
            <a:off x="6648543" y="2908301"/>
            <a:ext cx="3993068" cy="1866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and safety</a:t>
            </a:r>
          </a:p>
        </p:txBody>
      </p:sp>
    </p:spTree>
    <p:extLst>
      <p:ext uri="{BB962C8B-B14F-4D97-AF65-F5344CB8AC3E}">
        <p14:creationId xmlns:p14="http://schemas.microsoft.com/office/powerpoint/2010/main" val="291546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31C8427-D753-60D4-B977-DD1E688BECC1}"/>
              </a:ext>
            </a:extLst>
          </p:cNvPr>
          <p:cNvSpPr/>
          <p:nvPr/>
        </p:nvSpPr>
        <p:spPr>
          <a:xfrm>
            <a:off x="8036948" y="-647700"/>
            <a:ext cx="7797800" cy="7797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6949B4-53E7-4807-BCD0-FA2E6FDE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264" y="1131440"/>
            <a:ext cx="8293100" cy="49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in our buildings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5264" y="2100471"/>
            <a:ext cx="5996548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ts val="12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349 Queen Street is open 7.30am-9.30pm Mon-Fri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Stairs are located at FRONT and REAR of the building.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TOILETS are located in the front stairwells, </a:t>
            </a:r>
            <a:b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disabled toilets are located on levels 1, 3, 4, 5</a:t>
            </a:r>
          </a:p>
          <a:p>
            <a:pPr marL="285750" indent="-285750">
              <a:spcBef>
                <a:spcPts val="12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Evacuation signs - nearest exits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staff directions during an evacuation</a:t>
            </a:r>
            <a:endParaRPr lang="en-US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EXIT SYMBOL - Australian Safety Signs">
            <a:extLst>
              <a:ext uri="{FF2B5EF4-FFF2-40B4-BE49-F238E27FC236}">
                <a16:creationId xmlns:a16="http://schemas.microsoft.com/office/drawing/2014/main" id="{8D786836-A275-B4CF-0B6C-4B8F1B7A3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952" y="2485816"/>
            <a:ext cx="3662848" cy="188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row Line Sticker by Siew Design">
            <a:extLst>
              <a:ext uri="{FF2B5EF4-FFF2-40B4-BE49-F238E27FC236}">
                <a16:creationId xmlns:a16="http://schemas.microsoft.com/office/drawing/2014/main" id="{3EF99BFF-546A-1786-1955-97E74154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290646">
            <a:off x="6459051" y="4138459"/>
            <a:ext cx="2667000" cy="183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47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259" y="1827073"/>
            <a:ext cx="49335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 your ADDRESS and TELEPHONE number!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0ACC232-4787-4214-8B2A-CE196DD0C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759" y="3886199"/>
            <a:ext cx="34984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ct val="0"/>
              </a:spcBef>
            </a:pPr>
            <a:r>
              <a:rPr lang="en-AU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Ambulance         </a:t>
            </a:r>
          </a:p>
          <a:p>
            <a:pPr marL="285750" indent="-285750">
              <a:spcBef>
                <a:spcPct val="0"/>
              </a:spcBef>
            </a:pPr>
            <a:r>
              <a:rPr lang="en-AU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Police         </a:t>
            </a:r>
          </a:p>
          <a:p>
            <a:pPr marL="285750" indent="-285750">
              <a:spcBef>
                <a:spcPct val="0"/>
              </a:spcBef>
            </a:pPr>
            <a:r>
              <a:rPr lang="en-AU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5127776-6A8C-9757-B2D2-9FFCF1FD62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2834" y="1179592"/>
            <a:ext cx="4231166" cy="4702015"/>
          </a:xfrm>
          <a:prstGeom prst="roundRect">
            <a:avLst>
              <a:gd name="adj" fmla="val 7662"/>
            </a:avLst>
          </a:prstGeom>
          <a:noFill/>
          <a:effectLst>
            <a:outerShdw blurRad="190500" dist="38100" dir="2700000" sx="102000" sy="102000" algn="tl" rotWithShape="0">
              <a:prstClr val="black">
                <a:alpha val="4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1C0F7-5389-56C3-B498-2870FCC53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94" y="6186407"/>
            <a:ext cx="1341301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80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EMERGENCY CONTACT</a:t>
            </a:r>
          </a:p>
        </p:txBody>
      </p:sp>
    </p:spTree>
    <p:extLst>
      <p:ext uri="{BB962C8B-B14F-4D97-AF65-F5344CB8AC3E}">
        <p14:creationId xmlns:p14="http://schemas.microsoft.com/office/powerpoint/2010/main" val="2096384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96F0206-DAEB-D15A-3A48-1CA638832D4B}"/>
              </a:ext>
            </a:extLst>
          </p:cNvPr>
          <p:cNvSpPr/>
          <p:nvPr/>
        </p:nvSpPr>
        <p:spPr>
          <a:xfrm>
            <a:off x="1900308" y="880079"/>
            <a:ext cx="7087977" cy="11822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1600" dist="152400" dir="36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89CAD5A-638B-97A9-8708-3CB91702BC45}"/>
              </a:ext>
            </a:extLst>
          </p:cNvPr>
          <p:cNvSpPr/>
          <p:nvPr/>
        </p:nvSpPr>
        <p:spPr>
          <a:xfrm>
            <a:off x="1636925" y="687815"/>
            <a:ext cx="1566792" cy="1566792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EA246-3A96-4758-BB31-5E8CD3DAD877}"/>
              </a:ext>
            </a:extLst>
          </p:cNvPr>
          <p:cNvSpPr/>
          <p:nvPr/>
        </p:nvSpPr>
        <p:spPr>
          <a:xfrm>
            <a:off x="3356118" y="1009546"/>
            <a:ext cx="54529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AU" altLang="en-US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be aware that laws in Australia may be different from your own country. Breaking the law in Australia may put your visa at risk.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708" y="2715489"/>
            <a:ext cx="8958192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 spcCol="36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particular care with: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Driving: make sure you have a VALID license to drive in Australia. </a:t>
            </a:r>
            <a:b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Queensland Dept of Transport: </a:t>
            </a:r>
            <a:r>
              <a:rPr lang="en-US" altLang="en-US" sz="1800" u="sng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http://www.tmr.qld.gov.au/Licensing/Getting-a-licence</a:t>
            </a:r>
            <a:endParaRPr lang="en-US" altLang="en-US" sz="1800" u="sng" dirty="0">
              <a:solidFill>
                <a:srgbClr val="5123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the road rules, especially regarding speed and drink driving; penalties are strict, especially during holidays.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Alcohol and drug laws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Laws for minors 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(under 18 years) </a:t>
            </a:r>
            <a:r>
              <a:rPr lang="en-US" alt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gambling, drinking</a:t>
            </a:r>
            <a:b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require legal assistance, you can contact your country’s consulate </a:t>
            </a:r>
            <a:r>
              <a:rPr lang="en-US" altLang="en-US" sz="16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https://protocol.dfat.gov.au/Public/ConsulatesInAustralia/4</a:t>
            </a:r>
            <a:r>
              <a:rPr lang="en-US" alt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Legal Aid Queensland 1300 651 188 </a:t>
            </a:r>
          </a:p>
        </p:txBody>
      </p:sp>
      <p:pic>
        <p:nvPicPr>
          <p:cNvPr id="6" name="Graphic 5" descr="Gavel with solid fill">
            <a:extLst>
              <a:ext uri="{FF2B5EF4-FFF2-40B4-BE49-F238E27FC236}">
                <a16:creationId xmlns:a16="http://schemas.microsoft.com/office/drawing/2014/main" id="{D2697E4D-5503-0E04-D174-9A42341466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63121" y="1014011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0B92E-4ADC-93CE-A750-451A9695A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5977921"/>
            <a:ext cx="13413015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88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THE AUSTRALIAN LAW</a:t>
            </a:r>
          </a:p>
        </p:txBody>
      </p:sp>
    </p:spTree>
    <p:extLst>
      <p:ext uri="{BB962C8B-B14F-4D97-AF65-F5344CB8AC3E}">
        <p14:creationId xmlns:p14="http://schemas.microsoft.com/office/powerpoint/2010/main" val="2435546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408" y="2090172"/>
            <a:ext cx="382739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360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b="1" dirty="0">
                <a:solidFill>
                  <a:srgbClr val="5123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international student in Australia, you are required to have Overseas Student Health Cover (OSHC) for the entire duration of your study in Australia.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7B19D-6261-9E7D-1F66-BF1C3403A52D}"/>
              </a:ext>
            </a:extLst>
          </p:cNvPr>
          <p:cNvSpPr txBox="1"/>
          <p:nvPr/>
        </p:nvSpPr>
        <p:spPr>
          <a:xfrm>
            <a:off x="5689601" y="1235362"/>
            <a:ext cx="4800599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en-US" sz="2000" b="1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OSHC cover? </a:t>
            </a:r>
          </a:p>
          <a:p>
            <a:pPr algn="l"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OSHC insurers provide a range of different OSHC plans.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compulsory minimum (basic) OSHC plan will usually cover: 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Visits to the doctor (GP)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hospital treatments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Ambulance, and limited pharmaceuticals (medicines). </a:t>
            </a:r>
          </a:p>
          <a:p>
            <a:pPr algn="l">
              <a:spcBef>
                <a:spcPts val="120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OSHC doesn’t cover treatments such as dental, optical or physiotherapy. You can purchase Extras OSHC from an OSHC provider if you want cover for these.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ECAA30-8BDA-A3DB-9D92-E1B6EB8FD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388815"/>
            <a:ext cx="13413015" cy="239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6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OSHC</a:t>
            </a:r>
          </a:p>
        </p:txBody>
      </p:sp>
    </p:spTree>
    <p:extLst>
      <p:ext uri="{BB962C8B-B14F-4D97-AF65-F5344CB8AC3E}">
        <p14:creationId xmlns:p14="http://schemas.microsoft.com/office/powerpoint/2010/main" val="1012432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4C8D33A-3EC8-9489-169F-F367714F3492}"/>
              </a:ext>
            </a:extLst>
          </p:cNvPr>
          <p:cNvSpPr/>
          <p:nvPr/>
        </p:nvSpPr>
        <p:spPr>
          <a:xfrm rot="427300">
            <a:off x="1266798" y="1513558"/>
            <a:ext cx="2903910" cy="3067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B02E54F-6A61-3077-D3EA-755C8B2D419A}"/>
              </a:ext>
            </a:extLst>
          </p:cNvPr>
          <p:cNvSpPr/>
          <p:nvPr/>
        </p:nvSpPr>
        <p:spPr>
          <a:xfrm rot="19417374">
            <a:off x="1266797" y="1513558"/>
            <a:ext cx="2903910" cy="306772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185" y="964009"/>
            <a:ext cx="5715193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are sick: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 GP (General Practitioner) 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call the National Home Doctor  Ph:13 SICK (137425) for a </a:t>
            </a:r>
            <a:r>
              <a:rPr lang="en-US" alt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visit you.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contact Doctors on Demand for an online appointment </a:t>
            </a:r>
            <a:r>
              <a:rPr lang="en-US" altLang="en-US" sz="1600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www.doctorsondemand.com.au </a:t>
            </a:r>
            <a:b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go to the App Store.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go to a hospital for accidents or serious illness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Pharmacies (chemists):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place to ask for health advice and to buy medicines</a:t>
            </a:r>
          </a:p>
          <a:p>
            <a:pPr marL="1200150" lvl="1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carry your medication prescription in English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Aid is available at school</a:t>
            </a:r>
          </a:p>
        </p:txBody>
      </p:sp>
      <p:pic>
        <p:nvPicPr>
          <p:cNvPr id="4" name="Graphic 3" descr="Heart with pulse with solid fill">
            <a:extLst>
              <a:ext uri="{FF2B5EF4-FFF2-40B4-BE49-F238E27FC236}">
                <a16:creationId xmlns:a16="http://schemas.microsoft.com/office/drawing/2014/main" id="{9A740085-8F7C-A21D-0260-467E736CE9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90121" y="2544003"/>
            <a:ext cx="1585381" cy="15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15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D4DC0C-B84F-40EC-A3A0-2E18E177A4BC}"/>
              </a:ext>
            </a:extLst>
          </p:cNvPr>
          <p:cNvSpPr/>
          <p:nvPr/>
        </p:nvSpPr>
        <p:spPr>
          <a:xfrm>
            <a:off x="1187448" y="1214709"/>
            <a:ext cx="5530851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for ashtrays or designated smoking areas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smoke in a smoke-free area you can be fined on the spot ($250 or more)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AU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Cannot smoke within 5 metres of a bus stop or anywhere on a train platform or ferry stop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smoking in the Queen Street Mall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Smoking laws are strict throughout Australia and new laws have recently been introduced in Queensland</a:t>
            </a:r>
          </a:p>
          <a:p>
            <a:pPr lvl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Check here </a:t>
            </a:r>
            <a:r>
              <a:rPr lang="en-US" alt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https://www.qld.gov.au/health/staying-healthy/atods/smoking/laws/index.html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9AE621E-5CF1-7707-620D-91395B701D02}"/>
              </a:ext>
            </a:extLst>
          </p:cNvPr>
          <p:cNvSpPr/>
          <p:nvPr/>
        </p:nvSpPr>
        <p:spPr>
          <a:xfrm rot="427300">
            <a:off x="7735366" y="1171618"/>
            <a:ext cx="3231887" cy="3414200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14A6752-81D7-63C1-3B46-5A116097C9D4}"/>
              </a:ext>
            </a:extLst>
          </p:cNvPr>
          <p:cNvSpPr/>
          <p:nvPr/>
        </p:nvSpPr>
        <p:spPr>
          <a:xfrm rot="19417374">
            <a:off x="7580450" y="1086448"/>
            <a:ext cx="3231887" cy="3414200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Graphic 5" descr="No smoking with solid fill">
            <a:extLst>
              <a:ext uri="{FF2B5EF4-FFF2-40B4-BE49-F238E27FC236}">
                <a16:creationId xmlns:a16="http://schemas.microsoft.com/office/drawing/2014/main" id="{8BCE086F-5317-557A-4672-A9B7459CB3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28934" y="2389588"/>
            <a:ext cx="1420506" cy="14205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24D918-4CBE-0F88-EBB0-634A5F513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5388815"/>
            <a:ext cx="13413015" cy="239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66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SMOKING</a:t>
            </a:r>
          </a:p>
        </p:txBody>
      </p:sp>
    </p:spTree>
    <p:extLst>
      <p:ext uri="{BB962C8B-B14F-4D97-AF65-F5344CB8AC3E}">
        <p14:creationId xmlns:p14="http://schemas.microsoft.com/office/powerpoint/2010/main" val="3905185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97EB9C0-89ED-7957-CF10-51391A80D009}"/>
              </a:ext>
            </a:extLst>
          </p:cNvPr>
          <p:cNvSpPr/>
          <p:nvPr/>
        </p:nvSpPr>
        <p:spPr>
          <a:xfrm>
            <a:off x="-520700" y="1129973"/>
            <a:ext cx="13220700" cy="2667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FEE9F993-85FD-4FEE-A4B9-C1033477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76" y="1310200"/>
            <a:ext cx="853281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F280B35-DF1D-4519-906F-0D6BD9939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279" y="4527876"/>
            <a:ext cx="2659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AU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 plenty of water during hot weather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634632F-7467-4D3C-B0A9-C06E21FB6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283" y="4342932"/>
            <a:ext cx="25019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AU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coolers are in kitchens and throughout the building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3FD0706-9DF2-91F8-380B-19A9CC12AEE3}"/>
              </a:ext>
            </a:extLst>
          </p:cNvPr>
          <p:cNvSpPr/>
          <p:nvPr/>
        </p:nvSpPr>
        <p:spPr>
          <a:xfrm rot="427300">
            <a:off x="4844851" y="3911570"/>
            <a:ext cx="1963537" cy="207430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32D2BE-5CEA-639D-79B9-10F6F0074891}"/>
              </a:ext>
            </a:extLst>
          </p:cNvPr>
          <p:cNvSpPr/>
          <p:nvPr/>
        </p:nvSpPr>
        <p:spPr>
          <a:xfrm rot="19417374">
            <a:off x="4957157" y="3911569"/>
            <a:ext cx="1963537" cy="207430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Graphic 3" descr="Water Bottle outline">
            <a:extLst>
              <a:ext uri="{FF2B5EF4-FFF2-40B4-BE49-F238E27FC236}">
                <a16:creationId xmlns:a16="http://schemas.microsoft.com/office/drawing/2014/main" id="{A37D47EB-FCDF-15E5-6C91-BC918C6CEA8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423115">
            <a:off x="5249931" y="4437698"/>
            <a:ext cx="1380506" cy="13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32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B6F741-2B25-110C-0D62-4AD7900DF0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331" y="403625"/>
            <a:ext cx="4425869" cy="6050750"/>
          </a:xfrm>
          <a:prstGeom prst="roundRect">
            <a:avLst>
              <a:gd name="adj" fmla="val 3180"/>
            </a:avLst>
          </a:prstGeom>
          <a:effectLst>
            <a:outerShdw blurRad="444500" dist="38100" dir="5400000" sx="103000" sy="103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Text Box 28">
            <a:extLst>
              <a:ext uri="{FF2B5EF4-FFF2-40B4-BE49-F238E27FC236}">
                <a16:creationId xmlns:a16="http://schemas.microsoft.com/office/drawing/2014/main" id="{91742640-E0FE-6E26-4FA3-19837091A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5370" y="2507950"/>
            <a:ext cx="27152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Map</a:t>
            </a:r>
          </a:p>
        </p:txBody>
      </p:sp>
      <p:grpSp>
        <p:nvGrpSpPr>
          <p:cNvPr id="6" name="button">
            <a:extLst>
              <a:ext uri="{FF2B5EF4-FFF2-40B4-BE49-F238E27FC236}">
                <a16:creationId xmlns:a16="http://schemas.microsoft.com/office/drawing/2014/main" id="{5A39B5CD-014B-FCBA-B096-A8F417AE6D95}"/>
              </a:ext>
            </a:extLst>
          </p:cNvPr>
          <p:cNvGrpSpPr/>
          <p:nvPr/>
        </p:nvGrpSpPr>
        <p:grpSpPr>
          <a:xfrm>
            <a:off x="7185418" y="3412605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hlinkClick r:id="rId3"/>
              <a:extLst>
                <a:ext uri="{FF2B5EF4-FFF2-40B4-BE49-F238E27FC236}">
                  <a16:creationId xmlns:a16="http://schemas.microsoft.com/office/drawing/2014/main" id="{018F6818-E4DC-E2D5-AFF4-BA7897CB2ABD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" name="Graphic 7" descr="Cursor with solid fill">
              <a:extLst>
                <a:ext uri="{FF2B5EF4-FFF2-40B4-BE49-F238E27FC236}">
                  <a16:creationId xmlns:a16="http://schemas.microsoft.com/office/drawing/2014/main" id="{00F7DE7E-8ACC-912C-5CE8-C601A6D28504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29D31F47-4B90-7B72-90DC-1502D6348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93268" y="7657775"/>
            <a:ext cx="3899624" cy="2482370"/>
          </a:xfrm>
          <a:prstGeom prst="roundRect">
            <a:avLst>
              <a:gd name="adj" fmla="val 9393"/>
            </a:avLst>
          </a:prstGeom>
          <a:noFill/>
          <a:effectLst>
            <a:outerShdw blurRad="330200" dist="215900" dir="3180000" sx="106000" sy="106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70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A3FC02-D117-6C89-BE6C-06E6BF5CB52F}"/>
              </a:ext>
            </a:extLst>
          </p:cNvPr>
          <p:cNvSpPr/>
          <p:nvPr/>
        </p:nvSpPr>
        <p:spPr>
          <a:xfrm>
            <a:off x="2511879" y="1362075"/>
            <a:ext cx="6610350" cy="43148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E48B12A0-6D4C-50F8-7324-5B897BD43DA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298" y="204744"/>
            <a:ext cx="12336012" cy="69390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949B4-53E7-4807-BCD0-FA2E6FDE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879" y="701690"/>
            <a:ext cx="634002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Staying safe at the beach	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7F251959-F812-6F8F-4FAA-1B84616C5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821" y="1666874"/>
            <a:ext cx="6535224" cy="36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8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FE09E232-69B8-BE4B-474B-6DEB01E4523C}"/>
              </a:ext>
            </a:extLst>
          </p:cNvPr>
          <p:cNvSpPr/>
          <p:nvPr/>
        </p:nvSpPr>
        <p:spPr>
          <a:xfrm>
            <a:off x="7000838" y="-884903"/>
            <a:ext cx="8443035" cy="8443035"/>
          </a:xfrm>
          <a:prstGeom prst="ellipse">
            <a:avLst/>
          </a:pr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7B8C723E-4AA1-4DC1-A1F0-E9E07CF75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501" y="1089898"/>
            <a:ext cx="5506646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mental health is just as important as your physical health!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Moving to a new country is stressful. It’s not unusual for international students to feel anxious about study, work-life balance or personal issues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</a:pPr>
            <a:r>
              <a:rPr lang="en-US" altLang="en-US" sz="18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someone 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 friend, your teacher, your doctor and remember we have counsellors</a:t>
            </a:r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BFE820E1-2855-E0C3-0176-E6AA0D12E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2365" y="4872337"/>
            <a:ext cx="389037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student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counsellor available on L2: 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studentcounsellor@jcub.edu.au</a:t>
            </a: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49BCB629-4676-A0F1-A6DE-31D711908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687" y="5442703"/>
            <a:ext cx="1827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1300 22 4636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E204C-3572-3415-A224-212DF938F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873055"/>
            <a:ext cx="13413015" cy="1685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15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D08B59-EE9C-E6BF-D7B3-EC057D68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2155" y="4060854"/>
            <a:ext cx="1740027" cy="97876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9">
            <a:extLst>
              <a:ext uri="{FF2B5EF4-FFF2-40B4-BE49-F238E27FC236}">
                <a16:creationId xmlns:a16="http://schemas.microsoft.com/office/drawing/2014/main" id="{2C793C3C-311B-7AF0-2935-76D7C1372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8594" y="5181111"/>
            <a:ext cx="18271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13 11 14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BEC3869-3F83-3AA6-B348-52B58F4FA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7" t="5831" r="10485" b="9795"/>
          <a:stretch/>
        </p:blipFill>
        <p:spPr bwMode="auto">
          <a:xfrm>
            <a:off x="3962434" y="3856669"/>
            <a:ext cx="1389655" cy="138713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9A90658-4860-F187-2836-50FB8D9EA6CA}"/>
              </a:ext>
            </a:extLst>
          </p:cNvPr>
          <p:cNvSpPr>
            <a:spLocks/>
          </p:cNvSpPr>
          <p:nvPr/>
        </p:nvSpPr>
        <p:spPr>
          <a:xfrm>
            <a:off x="7586956" y="-664786"/>
            <a:ext cx="5358935" cy="545973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997" b="-499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n-AU" dirty="0"/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2BEDF766-81CB-3FFF-F98B-ADCC2F1CB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6076" y="2270295"/>
            <a:ext cx="261808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14400" indent="-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>
                <a:solidFill>
                  <a:schemeClr val="bg1"/>
                </a:solidFill>
                <a:highlight>
                  <a:srgbClr val="512373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Timothy Dale </a:t>
            </a:r>
          </a:p>
        </p:txBody>
      </p:sp>
    </p:spTree>
    <p:extLst>
      <p:ext uri="{BB962C8B-B14F-4D97-AF65-F5344CB8AC3E}">
        <p14:creationId xmlns:p14="http://schemas.microsoft.com/office/powerpoint/2010/main" val="1022364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4BD444-91D8-8E01-046A-206FE3EBF82E}"/>
              </a:ext>
            </a:extLst>
          </p:cNvPr>
          <p:cNvSpPr/>
          <p:nvPr/>
        </p:nvSpPr>
        <p:spPr>
          <a:xfrm rot="19417374">
            <a:off x="5392552" y="-1400401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8ED08A-4E93-E275-4967-82B275530868}"/>
              </a:ext>
            </a:extLst>
          </p:cNvPr>
          <p:cNvSpPr/>
          <p:nvPr/>
        </p:nvSpPr>
        <p:spPr>
          <a:xfrm rot="18766361">
            <a:off x="4003440" y="-1614063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0FADA16-3C54-7821-0E70-35F22FFBE925}"/>
              </a:ext>
            </a:extLst>
          </p:cNvPr>
          <p:cNvSpPr/>
          <p:nvPr/>
        </p:nvSpPr>
        <p:spPr>
          <a:xfrm rot="18766361">
            <a:off x="4042374" y="-910874"/>
            <a:ext cx="8574410" cy="79023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761" b="1230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3B8061-1401-458B-B0EE-7059BA13A5CF}"/>
              </a:ext>
            </a:extLst>
          </p:cNvPr>
          <p:cNvSpPr txBox="1">
            <a:spLocks/>
          </p:cNvSpPr>
          <p:nvPr/>
        </p:nvSpPr>
        <p:spPr bwMode="auto">
          <a:xfrm>
            <a:off x="-627823" y="2560438"/>
            <a:ext cx="5117179" cy="2502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 in </a:t>
            </a:r>
            <a:r>
              <a:rPr lang="en-US" altLang="en-US" sz="66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</a:t>
            </a:r>
            <a:r>
              <a:rPr lang="en-US" alt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501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230B14B-558C-6E2C-1D5C-556C9EE15056}"/>
              </a:ext>
            </a:extLst>
          </p:cNvPr>
          <p:cNvSpPr/>
          <p:nvPr/>
        </p:nvSpPr>
        <p:spPr>
          <a:xfrm rot="18017179">
            <a:off x="-1600524" y="2574198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DC90EC4-069D-1F3F-E2D0-0CE29F37E059}"/>
              </a:ext>
            </a:extLst>
          </p:cNvPr>
          <p:cNvSpPr/>
          <p:nvPr/>
        </p:nvSpPr>
        <p:spPr>
          <a:xfrm rot="814325">
            <a:off x="6446440" y="-736033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99254A2-96E9-AC9B-5149-35E00F8494D4}"/>
              </a:ext>
            </a:extLst>
          </p:cNvPr>
          <p:cNvSpPr/>
          <p:nvPr/>
        </p:nvSpPr>
        <p:spPr>
          <a:xfrm rot="21196196">
            <a:off x="6089082" y="-1104433"/>
            <a:ext cx="7498672" cy="7921679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27" y="1616536"/>
            <a:ext cx="5926883" cy="225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 the Joblinx office on L2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with your resume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with Joblinx email: </a:t>
            </a:r>
            <a:r>
              <a:rPr lang="en-US" altLang="en-US" sz="1800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info@joblinx.com.au</a:t>
            </a:r>
            <a:r>
              <a:rPr lang="en-US" altLang="en-US" sz="1800" dirty="0">
                <a:solidFill>
                  <a:srgbClr val="0094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an Australian BANK ACCOUNT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for TAX FILE NUMBER </a:t>
            </a:r>
          </a:p>
        </p:txBody>
      </p:sp>
      <p:grpSp>
        <p:nvGrpSpPr>
          <p:cNvPr id="12" name="button">
            <a:extLst>
              <a:ext uri="{FF2B5EF4-FFF2-40B4-BE49-F238E27FC236}">
                <a16:creationId xmlns:a16="http://schemas.microsoft.com/office/drawing/2014/main" id="{0652D0A2-BAB7-9C67-FECA-D22D12A87024}"/>
              </a:ext>
            </a:extLst>
          </p:cNvPr>
          <p:cNvGrpSpPr/>
          <p:nvPr/>
        </p:nvGrpSpPr>
        <p:grpSpPr>
          <a:xfrm>
            <a:off x="3611421" y="5641574"/>
            <a:ext cx="1976436" cy="519315"/>
            <a:chOff x="8120341" y="3412605"/>
            <a:chExt cx="1976436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Rectangle: Rounded Corners 12">
              <a:hlinkClick r:id="rId3"/>
              <a:extLst>
                <a:ext uri="{FF2B5EF4-FFF2-40B4-BE49-F238E27FC236}">
                  <a16:creationId xmlns:a16="http://schemas.microsoft.com/office/drawing/2014/main" id="{BB29DA08-91F5-3205-6589-8AE2569BBC3A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1976436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Graphic 13" descr="Cursor with solid fill">
              <a:extLst>
                <a:ext uri="{FF2B5EF4-FFF2-40B4-BE49-F238E27FC236}">
                  <a16:creationId xmlns:a16="http://schemas.microsoft.com/office/drawing/2014/main" id="{4F7082D4-5E1C-807E-D3CC-D698CD18E321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57099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BD56F77-9529-D914-A845-06A08EEB2C3D}"/>
              </a:ext>
            </a:extLst>
          </p:cNvPr>
          <p:cNvSpPr txBox="1"/>
          <p:nvPr/>
        </p:nvSpPr>
        <p:spPr>
          <a:xfrm>
            <a:off x="3611421" y="5241464"/>
            <a:ext cx="255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info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2" descr="ato logo">
            <a:extLst>
              <a:ext uri="{FF2B5EF4-FFF2-40B4-BE49-F238E27FC236}">
                <a16:creationId xmlns:a16="http://schemas.microsoft.com/office/drawing/2014/main" id="{C5DCCEC3-AC40-348B-3151-2855AF25C9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DBE6F31-6006-564B-4C72-CBBFDB394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78" y="4780902"/>
            <a:ext cx="3156458" cy="175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F3C6D-03EA-06FD-FDB7-243E28FE57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0375" y="1140014"/>
            <a:ext cx="3418360" cy="50044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20165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56908998-2711-1C1D-D76F-2CF954CBEE04}"/>
              </a:ext>
            </a:extLst>
          </p:cNvPr>
          <p:cNvSpPr/>
          <p:nvPr/>
        </p:nvSpPr>
        <p:spPr>
          <a:xfrm>
            <a:off x="2768863" y="3775071"/>
            <a:ext cx="1074868" cy="1074868"/>
          </a:xfrm>
          <a:prstGeom prst="ellipse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BBE0E9-EA2D-BF4D-F945-0FFAC40991B9}"/>
              </a:ext>
            </a:extLst>
          </p:cNvPr>
          <p:cNvSpPr/>
          <p:nvPr/>
        </p:nvSpPr>
        <p:spPr>
          <a:xfrm>
            <a:off x="948469" y="3843242"/>
            <a:ext cx="1074868" cy="1074868"/>
          </a:xfrm>
          <a:prstGeom prst="ellipse">
            <a:avLst/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342" y="1769079"/>
            <a:ext cx="33524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courses available to assist you to gain skills to help you gain employment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43CF5F-7BF6-BECA-4BE2-8916C2AB2F86}"/>
              </a:ext>
            </a:extLst>
          </p:cNvPr>
          <p:cNvSpPr/>
          <p:nvPr/>
        </p:nvSpPr>
        <p:spPr>
          <a:xfrm rot="2393007">
            <a:off x="3982455" y="-1351185"/>
            <a:ext cx="6108504" cy="530867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22049A-0524-B532-21EF-2667BDA9D892}"/>
              </a:ext>
            </a:extLst>
          </p:cNvPr>
          <p:cNvSpPr/>
          <p:nvPr/>
        </p:nvSpPr>
        <p:spPr>
          <a:xfrm rot="6424771">
            <a:off x="8070395" y="346606"/>
            <a:ext cx="5498349" cy="569114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2066"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DA56BDDC-4759-B25F-F442-438D8E472358}"/>
              </a:ext>
            </a:extLst>
          </p:cNvPr>
          <p:cNvSpPr/>
          <p:nvPr/>
        </p:nvSpPr>
        <p:spPr>
          <a:xfrm rot="6424771">
            <a:off x="4814944" y="3009798"/>
            <a:ext cx="5498349" cy="5691146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58800" dist="76200" dir="2700000" sx="104000" sy="104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76E1C-2F7F-C7E2-72CC-1DEF51DC0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766110"/>
            <a:ext cx="13413015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13800" b="1" spc="-300" dirty="0">
                <a:ln w="3175"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WORK SKILLS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BFAEFE9-30EA-E8F2-63E8-37BE94CED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074" y="4952538"/>
            <a:ext cx="1635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Coffee making course</a:t>
            </a: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phic 8" descr="Coffee with solid fill">
            <a:extLst>
              <a:ext uri="{FF2B5EF4-FFF2-40B4-BE49-F238E27FC236}">
                <a16:creationId xmlns:a16="http://schemas.microsoft.com/office/drawing/2014/main" id="{41549D23-6608-DE42-F8E3-CB9503174A9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4073" y="3905461"/>
            <a:ext cx="845261" cy="845261"/>
          </a:xfrm>
          <a:prstGeom prst="rect">
            <a:avLst/>
          </a:prstGeom>
        </p:spPr>
      </p:pic>
      <p:pic>
        <p:nvPicPr>
          <p:cNvPr id="11" name="Graphic 10" descr="Waiter female with solid fill">
            <a:extLst>
              <a:ext uri="{FF2B5EF4-FFF2-40B4-BE49-F238E27FC236}">
                <a16:creationId xmlns:a16="http://schemas.microsoft.com/office/drawing/2014/main" id="{E4670925-FAAE-DC94-EAF3-936E63F81B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18237" y="3899045"/>
            <a:ext cx="776121" cy="776121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DED2FB9F-61B1-A63B-56D8-FB6DF36BC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8468" y="4952538"/>
            <a:ext cx="16356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Hospitality course</a:t>
            </a: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551464-BA71-9B4F-4D76-EE694996E1C6}"/>
              </a:ext>
            </a:extLst>
          </p:cNvPr>
          <p:cNvCxnSpPr>
            <a:cxnSpLocks/>
          </p:cNvCxnSpPr>
          <p:nvPr/>
        </p:nvCxnSpPr>
        <p:spPr>
          <a:xfrm>
            <a:off x="2478611" y="3600298"/>
            <a:ext cx="0" cy="1886215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28349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>
            <a:extLst>
              <a:ext uri="{FF2B5EF4-FFF2-40B4-BE49-F238E27FC236}">
                <a16:creationId xmlns:a16="http://schemas.microsoft.com/office/drawing/2014/main" id="{BBDF0F68-3DE9-4379-8FBF-2792D1EE9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321" y="1551538"/>
            <a:ext cx="3976460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573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students have the same rights in the workplace as Australian citizens. </a:t>
            </a: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Fair Work Ombudsman can help with: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 about your pay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hours</a:t>
            </a:r>
          </a:p>
          <a:p>
            <a:pPr>
              <a:spcBef>
                <a:spcPts val="1200"/>
              </a:spcBef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bullying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A7B47C2-F9DC-CAF9-C3B7-818E03AAF91B}"/>
              </a:ext>
            </a:extLst>
          </p:cNvPr>
          <p:cNvSpPr/>
          <p:nvPr/>
        </p:nvSpPr>
        <p:spPr>
          <a:xfrm>
            <a:off x="6210300" y="-1448523"/>
            <a:ext cx="9182824" cy="9182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button">
            <a:extLst>
              <a:ext uri="{FF2B5EF4-FFF2-40B4-BE49-F238E27FC236}">
                <a16:creationId xmlns:a16="http://schemas.microsoft.com/office/drawing/2014/main" id="{33C0C065-DB67-748C-200A-B5D5875F25C9}"/>
              </a:ext>
            </a:extLst>
          </p:cNvPr>
          <p:cNvGrpSpPr/>
          <p:nvPr/>
        </p:nvGrpSpPr>
        <p:grpSpPr>
          <a:xfrm>
            <a:off x="8268463" y="3829109"/>
            <a:ext cx="1976436" cy="519315"/>
            <a:chOff x="8120341" y="3412605"/>
            <a:chExt cx="1976436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Rectangle: Rounded Corners 3">
              <a:hlinkClick r:id="rId2"/>
              <a:extLst>
                <a:ext uri="{FF2B5EF4-FFF2-40B4-BE49-F238E27FC236}">
                  <a16:creationId xmlns:a16="http://schemas.microsoft.com/office/drawing/2014/main" id="{FABA342A-A517-0C44-8212-83B3A231DE55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1976436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Graphic 5" descr="Cursor with solid fill">
              <a:extLst>
                <a:ext uri="{FF2B5EF4-FFF2-40B4-BE49-F238E27FC236}">
                  <a16:creationId xmlns:a16="http://schemas.microsoft.com/office/drawing/2014/main" id="{2EEF5BCE-7651-D030-3B4B-FD2D3F3BC65D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57099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6E14F26-7781-E385-5B71-5BD4EF4DD870}"/>
              </a:ext>
            </a:extLst>
          </p:cNvPr>
          <p:cNvSpPr txBox="1"/>
          <p:nvPr/>
        </p:nvSpPr>
        <p:spPr>
          <a:xfrm>
            <a:off x="8268463" y="3428999"/>
            <a:ext cx="255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2900">
              <a:spcBef>
                <a:spcPct val="0"/>
              </a:spcBef>
            </a:pPr>
            <a:r>
              <a:rPr lang="en-US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info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Fair Work Ombudsman">
            <a:extLst>
              <a:ext uri="{FF2B5EF4-FFF2-40B4-BE49-F238E27FC236}">
                <a16:creationId xmlns:a16="http://schemas.microsoft.com/office/drawing/2014/main" id="{9277AF47-4EA4-47B0-9BD9-9C0550F6E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2949" y="2260600"/>
            <a:ext cx="4925083" cy="90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113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103A39-4A6B-ADB1-035A-27AE28DF3A1F}"/>
              </a:ext>
            </a:extLst>
          </p:cNvPr>
          <p:cNvSpPr/>
          <p:nvPr/>
        </p:nvSpPr>
        <p:spPr>
          <a:xfrm>
            <a:off x="2511879" y="1362075"/>
            <a:ext cx="6610350" cy="43148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 descr="A computer with a black screen&#10;&#10;Description automatically generated">
            <a:extLst>
              <a:ext uri="{FF2B5EF4-FFF2-40B4-BE49-F238E27FC236}">
                <a16:creationId xmlns:a16="http://schemas.microsoft.com/office/drawing/2014/main" id="{755EFD59-5AE6-32C9-EBF8-A12014AC1C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1298" y="204744"/>
            <a:ext cx="12336012" cy="69390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FC9A49-A299-6A5F-75EA-2054A8E45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879" y="701690"/>
            <a:ext cx="6340021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Protecting you at work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F70CA9-A6B4-913E-4D94-323FC65CD222}"/>
              </a:ext>
            </a:extLst>
          </p:cNvPr>
          <p:cNvGrpSpPr/>
          <p:nvPr/>
        </p:nvGrpSpPr>
        <p:grpSpPr>
          <a:xfrm>
            <a:off x="15662688" y="650388"/>
            <a:ext cx="5223586" cy="1715098"/>
            <a:chOff x="5558714" y="650388"/>
            <a:chExt cx="5223586" cy="171509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599A5C9-065B-5759-56BE-461ACA78B63E}"/>
                </a:ext>
              </a:extLst>
            </p:cNvPr>
            <p:cNvSpPr/>
            <p:nvPr/>
          </p:nvSpPr>
          <p:spPr>
            <a:xfrm>
              <a:off x="6225361" y="816540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6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600CEBE9-90D8-44AA-C29C-1FB031795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4" y="650388"/>
              <a:ext cx="1715098" cy="1715098"/>
            </a:xfrm>
            <a:prstGeom prst="rect">
              <a:avLst/>
            </a:prstGeom>
          </p:spPr>
        </p:pic>
        <p:pic>
          <p:nvPicPr>
            <p:cNvPr id="8" name="Picture 7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401510CD-1E10-FD49-0292-644F85AA6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649" y="1094331"/>
              <a:ext cx="1671132" cy="827211"/>
            </a:xfrm>
            <a:prstGeom prst="rect">
              <a:avLst/>
            </a:prstGeom>
          </p:spPr>
        </p:pic>
        <p:pic>
          <p:nvPicPr>
            <p:cNvPr id="9" name="Picture 2" descr="Instagram - Wikipedia">
              <a:extLst>
                <a:ext uri="{FF2B5EF4-FFF2-40B4-BE49-F238E27FC236}">
                  <a16:creationId xmlns:a16="http://schemas.microsoft.com/office/drawing/2014/main" id="{B70AB71F-82F1-BF8B-E5EA-1C490C16C3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652" y="1103858"/>
              <a:ext cx="808158" cy="80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7E271A-A4DC-CE4E-BE5F-31A3A265AE88}"/>
              </a:ext>
            </a:extLst>
          </p:cNvPr>
          <p:cNvGrpSpPr/>
          <p:nvPr/>
        </p:nvGrpSpPr>
        <p:grpSpPr>
          <a:xfrm>
            <a:off x="13050895" y="4680417"/>
            <a:ext cx="5223586" cy="1715097"/>
            <a:chOff x="5558714" y="4680417"/>
            <a:chExt cx="5223586" cy="171509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FFF7A21-4F54-A3D9-5CD9-EF0A507E12AF}"/>
                </a:ext>
              </a:extLst>
            </p:cNvPr>
            <p:cNvSpPr/>
            <p:nvPr/>
          </p:nvSpPr>
          <p:spPr>
            <a:xfrm>
              <a:off x="6225361" y="4846569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2" name="Picture 2" descr="Instagram - Wikipedia">
              <a:extLst>
                <a:ext uri="{FF2B5EF4-FFF2-40B4-BE49-F238E27FC236}">
                  <a16:creationId xmlns:a16="http://schemas.microsoft.com/office/drawing/2014/main" id="{D6A4702A-07AD-12F5-1CBA-992089427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652" y="5133887"/>
              <a:ext cx="808158" cy="80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23D4A208-BF4F-5819-914D-155A37845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4" y="4680417"/>
              <a:ext cx="1715097" cy="1715097"/>
            </a:xfrm>
            <a:prstGeom prst="rect">
              <a:avLst/>
            </a:prstGeom>
          </p:spPr>
        </p:pic>
        <p:pic>
          <p:nvPicPr>
            <p:cNvPr id="14" name="Picture 13" descr="A white and orange chain with a link in the middle&#10;&#10;Description automatically generated">
              <a:extLst>
                <a:ext uri="{FF2B5EF4-FFF2-40B4-BE49-F238E27FC236}">
                  <a16:creationId xmlns:a16="http://schemas.microsoft.com/office/drawing/2014/main" id="{14587C20-EBC2-205D-DEEE-E7B33D9AA6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6880" y="5205008"/>
              <a:ext cx="1747899" cy="66591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984DC35-C11E-0DA3-C15E-FCCFCBEE5798}"/>
              </a:ext>
            </a:extLst>
          </p:cNvPr>
          <p:cNvGrpSpPr/>
          <p:nvPr/>
        </p:nvGrpSpPr>
        <p:grpSpPr>
          <a:xfrm>
            <a:off x="14401217" y="2665403"/>
            <a:ext cx="5223585" cy="1715097"/>
            <a:chOff x="5558715" y="2606879"/>
            <a:chExt cx="5223585" cy="171509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03E4841-C662-7DCE-00F6-301002DD3E2E}"/>
                </a:ext>
              </a:extLst>
            </p:cNvPr>
            <p:cNvSpPr/>
            <p:nvPr/>
          </p:nvSpPr>
          <p:spPr>
            <a:xfrm>
              <a:off x="6225361" y="2773033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Picture 17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0E41C815-C33C-6B10-1E50-7FACB484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649" y="3050824"/>
              <a:ext cx="1671132" cy="827211"/>
            </a:xfrm>
            <a:prstGeom prst="rect">
              <a:avLst/>
            </a:prstGeom>
          </p:spPr>
        </p:pic>
        <p:pic>
          <p:nvPicPr>
            <p:cNvPr id="19" name="Picture 18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69D74D2B-FFAC-8613-A144-01B7A6C0F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5" y="2606879"/>
              <a:ext cx="1715097" cy="1715097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7622AD20-F7BA-7F5E-47BD-36D94C882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548" y="2946390"/>
              <a:ext cx="1688366" cy="949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1">
            <a:hlinkClick r:id="rId11"/>
            <a:extLst>
              <a:ext uri="{FF2B5EF4-FFF2-40B4-BE49-F238E27FC236}">
                <a16:creationId xmlns:a16="http://schemas.microsoft.com/office/drawing/2014/main" id="{14A3A706-9C3D-A48D-2F75-A7DDDEA8B2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2036" y="1633537"/>
            <a:ext cx="6448425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13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6949B4-53E7-4807-BCD0-FA2E6FDE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408" y="1568439"/>
            <a:ext cx="5749474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7BF591-8DA1-4BBF-B2E3-AB67157EE3C3}"/>
              </a:ext>
            </a:extLst>
          </p:cNvPr>
          <p:cNvSpPr/>
          <p:nvPr/>
        </p:nvSpPr>
        <p:spPr>
          <a:xfrm>
            <a:off x="899408" y="3026283"/>
            <a:ext cx="765734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www.srienglish.edu.au</a:t>
            </a:r>
            <a:endParaRPr lang="en-AU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Admissions@sri.edu.au</a:t>
            </a:r>
            <a:endParaRPr lang="en-AU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English@sri.edu.au</a:t>
            </a:r>
            <a:endParaRPr lang="en-AU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AU" alt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AU" alt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Sarina Russo Institute</a:t>
            </a:r>
          </a:p>
          <a:p>
            <a:pPr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349 Queen Street, Brisbane</a:t>
            </a:r>
          </a:p>
          <a:p>
            <a:pPr>
              <a:spcBef>
                <a:spcPct val="0"/>
              </a:spcBef>
            </a:pPr>
            <a:r>
              <a:rPr lang="en-AU" alt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QLD 4000 Australia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8C7C1E4-1294-0945-6ACE-E2E1494DE100}"/>
              </a:ext>
            </a:extLst>
          </p:cNvPr>
          <p:cNvGrpSpPr/>
          <p:nvPr/>
        </p:nvGrpSpPr>
        <p:grpSpPr>
          <a:xfrm>
            <a:off x="5558714" y="650388"/>
            <a:ext cx="5223586" cy="1715098"/>
            <a:chOff x="5558714" y="650388"/>
            <a:chExt cx="5223586" cy="171509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4D0C9DA-497F-D900-3746-9097E5AFD97A}"/>
                </a:ext>
              </a:extLst>
            </p:cNvPr>
            <p:cNvSpPr/>
            <p:nvPr/>
          </p:nvSpPr>
          <p:spPr>
            <a:xfrm>
              <a:off x="6225361" y="816540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" name="Picture 5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16534D79-2F84-6464-E163-9E462D90C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4" y="650388"/>
              <a:ext cx="1715098" cy="1715098"/>
            </a:xfrm>
            <a:prstGeom prst="rect">
              <a:avLst/>
            </a:prstGeom>
          </p:spPr>
        </p:pic>
        <p:pic>
          <p:nvPicPr>
            <p:cNvPr id="9" name="Picture 8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D8B589EE-6FF2-250B-BB0B-2B49B54FF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649" y="1094331"/>
              <a:ext cx="1671132" cy="827211"/>
            </a:xfrm>
            <a:prstGeom prst="rect">
              <a:avLst/>
            </a:prstGeom>
          </p:spPr>
        </p:pic>
        <p:pic>
          <p:nvPicPr>
            <p:cNvPr id="1026" name="Picture 2" descr="Instagram - Wikipedia">
              <a:extLst>
                <a:ext uri="{FF2B5EF4-FFF2-40B4-BE49-F238E27FC236}">
                  <a16:creationId xmlns:a16="http://schemas.microsoft.com/office/drawing/2014/main" id="{160AE4A0-56E4-B2DA-0460-643475995E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652" y="1103858"/>
              <a:ext cx="808158" cy="80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43F28C3-CB83-025D-5C9C-917BA7274E7F}"/>
              </a:ext>
            </a:extLst>
          </p:cNvPr>
          <p:cNvGrpSpPr/>
          <p:nvPr/>
        </p:nvGrpSpPr>
        <p:grpSpPr>
          <a:xfrm>
            <a:off x="5558714" y="4680417"/>
            <a:ext cx="5223586" cy="1715097"/>
            <a:chOff x="5558714" y="4680417"/>
            <a:chExt cx="5223586" cy="1715097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2838E1B-9463-F624-F302-11C5D629EFE2}"/>
                </a:ext>
              </a:extLst>
            </p:cNvPr>
            <p:cNvSpPr/>
            <p:nvPr/>
          </p:nvSpPr>
          <p:spPr>
            <a:xfrm>
              <a:off x="6225361" y="4846569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5" name="Picture 2" descr="Instagram - Wikipedia">
              <a:extLst>
                <a:ext uri="{FF2B5EF4-FFF2-40B4-BE49-F238E27FC236}">
                  <a16:creationId xmlns:a16="http://schemas.microsoft.com/office/drawing/2014/main" id="{B06A500A-5223-77A6-7CCE-8EDF4326E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4652" y="5133887"/>
              <a:ext cx="808158" cy="80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2E64166C-5EE3-4B82-3FD0-547A42885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4" y="4680417"/>
              <a:ext cx="1715097" cy="1715097"/>
            </a:xfrm>
            <a:prstGeom prst="rect">
              <a:avLst/>
            </a:prstGeom>
          </p:spPr>
        </p:pic>
        <p:pic>
          <p:nvPicPr>
            <p:cNvPr id="19" name="Picture 18" descr="A white and orange chain with a link in the middle&#10;&#10;Description automatically generated">
              <a:extLst>
                <a:ext uri="{FF2B5EF4-FFF2-40B4-BE49-F238E27FC236}">
                  <a16:creationId xmlns:a16="http://schemas.microsoft.com/office/drawing/2014/main" id="{4D76AA4E-A17A-CF5C-5F4E-60FD98422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46880" y="5205008"/>
              <a:ext cx="1747899" cy="66591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63D5979-5472-AD39-6858-3CE9353352D1}"/>
              </a:ext>
            </a:extLst>
          </p:cNvPr>
          <p:cNvGrpSpPr/>
          <p:nvPr/>
        </p:nvGrpSpPr>
        <p:grpSpPr>
          <a:xfrm>
            <a:off x="5558715" y="2665403"/>
            <a:ext cx="5223585" cy="1715097"/>
            <a:chOff x="5558715" y="2606879"/>
            <a:chExt cx="5223585" cy="1715097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699EF1A-D252-6164-2141-D6C734DEE490}"/>
                </a:ext>
              </a:extLst>
            </p:cNvPr>
            <p:cNvSpPr/>
            <p:nvPr/>
          </p:nvSpPr>
          <p:spPr>
            <a:xfrm>
              <a:off x="6225361" y="2773033"/>
              <a:ext cx="4556939" cy="1382793"/>
            </a:xfrm>
            <a:prstGeom prst="roundRect">
              <a:avLst/>
            </a:prstGeom>
            <a:solidFill>
              <a:srgbClr val="099A9C"/>
            </a:solidFill>
            <a:ln>
              <a:noFill/>
            </a:ln>
            <a:effectLst>
              <a:outerShdw blurRad="266700" dist="38100" dir="2700000" sx="103000" sy="103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2" name="Picture 21" descr="A purple text on a black background&#10;&#10;Description automatically generated">
              <a:extLst>
                <a:ext uri="{FF2B5EF4-FFF2-40B4-BE49-F238E27FC236}">
                  <a16:creationId xmlns:a16="http://schemas.microsoft.com/office/drawing/2014/main" id="{A7A174BD-162F-6ABB-5C51-5A1AB6DD0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3649" y="3050824"/>
              <a:ext cx="1671132" cy="827211"/>
            </a:xfrm>
            <a:prstGeom prst="rect">
              <a:avLst/>
            </a:prstGeom>
          </p:spPr>
        </p:pic>
        <p:pic>
          <p:nvPicPr>
            <p:cNvPr id="25" name="Picture 24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B64616CC-5305-8E93-86EC-B9ECC53D7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8715" y="2606879"/>
              <a:ext cx="1715097" cy="1715097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C83AC9F8-2CB0-27A8-CACE-28A31D0CAE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4548" y="2946390"/>
              <a:ext cx="1688366" cy="949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5463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86EA19E6-0FEA-1F11-0E95-69CFF3C3A4B4}"/>
              </a:ext>
            </a:extLst>
          </p:cNvPr>
          <p:cNvGrpSpPr/>
          <p:nvPr/>
        </p:nvGrpSpPr>
        <p:grpSpPr>
          <a:xfrm>
            <a:off x="2778466" y="-647700"/>
            <a:ext cx="12450913" cy="9276758"/>
            <a:chOff x="9619873" y="-647700"/>
            <a:chExt cx="10465912" cy="77978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49969DE-25E0-5B09-9529-0CF6AAE507E2}"/>
                </a:ext>
              </a:extLst>
            </p:cNvPr>
            <p:cNvSpPr/>
            <p:nvPr/>
          </p:nvSpPr>
          <p:spPr>
            <a:xfrm>
              <a:off x="12287985" y="-647700"/>
              <a:ext cx="7797800" cy="7797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15358ED-B3A7-4F7C-0D2F-6295A137E55C}"/>
                </a:ext>
              </a:extLst>
            </p:cNvPr>
            <p:cNvSpPr/>
            <p:nvPr/>
          </p:nvSpPr>
          <p:spPr>
            <a:xfrm>
              <a:off x="11542613" y="1231505"/>
              <a:ext cx="4380984" cy="2882978"/>
            </a:xfrm>
            <a:prstGeom prst="roundRect">
              <a:avLst>
                <a:gd name="adj" fmla="val 278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FE4F80-84FD-1890-5CAA-F052A4F10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559545" y="1531430"/>
              <a:ext cx="4317866" cy="2321270"/>
            </a:xfrm>
            <a:prstGeom prst="rect">
              <a:avLst/>
            </a:prstGeom>
          </p:spPr>
        </p:pic>
        <p:pic>
          <p:nvPicPr>
            <p:cNvPr id="8" name="Picture 7" descr="A computer with a black screen&#10;&#10;Description automatically generated">
              <a:extLst>
                <a:ext uri="{FF2B5EF4-FFF2-40B4-BE49-F238E27FC236}">
                  <a16:creationId xmlns:a16="http://schemas.microsoft.com/office/drawing/2014/main" id="{3DC8DE5E-2A51-6C3B-7664-0203C9BF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19873" y="508851"/>
              <a:ext cx="8215986" cy="4621492"/>
            </a:xfrm>
            <a:prstGeom prst="rect">
              <a:avLst/>
            </a:prstGeom>
          </p:spPr>
        </p:pic>
        <p:pic>
          <p:nvPicPr>
            <p:cNvPr id="10" name="Picture 2" descr="Loop Arrow Sticker by Siew Design">
              <a:extLst>
                <a:ext uri="{FF2B5EF4-FFF2-40B4-BE49-F238E27FC236}">
                  <a16:creationId xmlns:a16="http://schemas.microsoft.com/office/drawing/2014/main" id="{8F131DD2-9940-D674-4F03-7B1656213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58696" y="2233192"/>
              <a:ext cx="1913864" cy="13197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6949B4-53E7-4807-BCD0-FA2E6FDEE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61" y="2317915"/>
            <a:ext cx="3177584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4400" b="1" dirty="0">
                <a:solidFill>
                  <a:srgbClr val="3CC9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you tomorrow!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0EA246-3A96-4758-BB31-5E8CD3DAD877}"/>
              </a:ext>
            </a:extLst>
          </p:cNvPr>
          <p:cNvSpPr/>
          <p:nvPr/>
        </p:nvSpPr>
        <p:spPr>
          <a:xfrm>
            <a:off x="931960" y="3629043"/>
            <a:ext cx="27836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review your </a:t>
            </a:r>
            <a:r>
              <a:rPr lang="en-US" alt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and student handbook!</a:t>
            </a: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These are available to you anytime online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E4EE36-F795-EA99-8560-1BBBE2C211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1" t="15586" r="75825" b="34914"/>
          <a:stretch/>
        </p:blipFill>
        <p:spPr>
          <a:xfrm>
            <a:off x="-7548313" y="4550955"/>
            <a:ext cx="2961075" cy="1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53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0996E3-FA85-4D33-F32A-E7ADF5FC8FA6}"/>
              </a:ext>
            </a:extLst>
          </p:cNvPr>
          <p:cNvSpPr/>
          <p:nvPr/>
        </p:nvSpPr>
        <p:spPr>
          <a:xfrm rot="7316109">
            <a:off x="-2840649" y="-2533067"/>
            <a:ext cx="6514029" cy="678725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FCFDEB-00EE-92C0-C467-1106BA3940BB}"/>
              </a:ext>
            </a:extLst>
          </p:cNvPr>
          <p:cNvSpPr/>
          <p:nvPr/>
        </p:nvSpPr>
        <p:spPr>
          <a:xfrm rot="5792035">
            <a:off x="5090847" y="791720"/>
            <a:ext cx="7559402" cy="78764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0E3A3B9-3E4D-57F7-30C2-E4EC50D2FA46}"/>
              </a:ext>
            </a:extLst>
          </p:cNvPr>
          <p:cNvSpPr/>
          <p:nvPr/>
        </p:nvSpPr>
        <p:spPr>
          <a:xfrm rot="7316109">
            <a:off x="5755728" y="605543"/>
            <a:ext cx="7559402" cy="787647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A66F10-B991-F876-CA48-5B4BBCC902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316" y="-231820"/>
            <a:ext cx="12797969" cy="720099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BB96D-B34C-FE80-90D7-C090078B5377}"/>
              </a:ext>
            </a:extLst>
          </p:cNvPr>
          <p:cNvGrpSpPr/>
          <p:nvPr/>
        </p:nvGrpSpPr>
        <p:grpSpPr>
          <a:xfrm>
            <a:off x="-1270000" y="622300"/>
            <a:ext cx="1104900" cy="3695700"/>
            <a:chOff x="-1270000" y="622300"/>
            <a:chExt cx="1104900" cy="36957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1FDEBB4-CF39-9CE4-260B-D365BF9C8592}"/>
                </a:ext>
              </a:extLst>
            </p:cNvPr>
            <p:cNvSpPr/>
            <p:nvPr/>
          </p:nvSpPr>
          <p:spPr>
            <a:xfrm>
              <a:off x="-1270000" y="622300"/>
              <a:ext cx="1104900" cy="1104900"/>
            </a:xfrm>
            <a:prstGeom prst="ellipse">
              <a:avLst/>
            </a:prstGeom>
            <a:solidFill>
              <a:srgbClr val="573C8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33FAE0B-A7DD-ED3B-458D-C2CE1D7F9421}"/>
                </a:ext>
              </a:extLst>
            </p:cNvPr>
            <p:cNvSpPr/>
            <p:nvPr/>
          </p:nvSpPr>
          <p:spPr>
            <a:xfrm>
              <a:off x="-1270000" y="1917700"/>
              <a:ext cx="1104900" cy="1104900"/>
            </a:xfrm>
            <a:prstGeom prst="ellipse">
              <a:avLst/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C8F322F-298F-73B6-5864-86561CB51514}"/>
                </a:ext>
              </a:extLst>
            </p:cNvPr>
            <p:cNvSpPr/>
            <p:nvPr/>
          </p:nvSpPr>
          <p:spPr>
            <a:xfrm>
              <a:off x="-1270000" y="3213100"/>
              <a:ext cx="1104900" cy="1104900"/>
            </a:xfrm>
            <a:prstGeom prst="ellipse">
              <a:avLst/>
            </a:prstGeom>
            <a:solidFill>
              <a:srgbClr val="0047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9" name="Picture 8" descr="A purple text on a black background&#10;&#10;Description automatically generated">
            <a:extLst>
              <a:ext uri="{FF2B5EF4-FFF2-40B4-BE49-F238E27FC236}">
                <a16:creationId xmlns:a16="http://schemas.microsoft.com/office/drawing/2014/main" id="{363575C7-3BE3-2E0C-A89A-DBA7FC2A2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50" y="1636420"/>
            <a:ext cx="1619406" cy="8016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033DF19-6017-0710-9155-354135F180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07" t="10206" r="22519" b="41232"/>
          <a:stretch/>
        </p:blipFill>
        <p:spPr>
          <a:xfrm>
            <a:off x="546152" y="2943856"/>
            <a:ext cx="3647795" cy="18212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ABF3E3-3EEF-5B11-21B4-C565383EEB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11" t="15586" r="75825" b="34914"/>
          <a:stretch/>
        </p:blipFill>
        <p:spPr>
          <a:xfrm>
            <a:off x="1944124" y="4550955"/>
            <a:ext cx="2961075" cy="172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1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E2A7FB9-D048-AA4B-85CF-4B46E31B7B60}"/>
              </a:ext>
            </a:extLst>
          </p:cNvPr>
          <p:cNvSpPr/>
          <p:nvPr/>
        </p:nvSpPr>
        <p:spPr>
          <a:xfrm rot="13558832">
            <a:off x="5189996" y="1994730"/>
            <a:ext cx="3393218" cy="358463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4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1AF7D6D-9255-415A-1DEF-4E1378391645}"/>
              </a:ext>
            </a:extLst>
          </p:cNvPr>
          <p:cNvSpPr/>
          <p:nvPr/>
        </p:nvSpPr>
        <p:spPr>
          <a:xfrm rot="18766361">
            <a:off x="3315345" y="1251968"/>
            <a:ext cx="3393218" cy="3584633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EA5EC0-057A-41AF-BB0A-B33CE1F03F30}"/>
              </a:ext>
            </a:extLst>
          </p:cNvPr>
          <p:cNvSpPr/>
          <p:nvPr/>
        </p:nvSpPr>
        <p:spPr>
          <a:xfrm>
            <a:off x="451111" y="2120772"/>
            <a:ext cx="284882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Fares have been reduced across public transport to a 50 cent flat rate trial across all zones and modes on the </a:t>
            </a:r>
            <a:r>
              <a:rPr lang="en-US" altLang="en-US" sz="20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Translink</a:t>
            </a: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network across Queensland.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ECF28E-CCEE-174E-A956-6E2C45A2E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9589" y="2156860"/>
            <a:ext cx="3899624" cy="2482370"/>
          </a:xfrm>
          <a:prstGeom prst="roundRect">
            <a:avLst>
              <a:gd name="adj" fmla="val 9393"/>
            </a:avLst>
          </a:prstGeom>
          <a:noFill/>
          <a:effectLst>
            <a:outerShdw blurRad="330200" dist="215900" dir="3180000" sx="106000" sy="106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7C2422D0-3324-3A31-8809-96671CB66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8866" y="2507950"/>
            <a:ext cx="27152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Translink</a:t>
            </a: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</a:t>
            </a:r>
          </a:p>
        </p:txBody>
      </p:sp>
      <p:grpSp>
        <p:nvGrpSpPr>
          <p:cNvPr id="7" name="button">
            <a:extLst>
              <a:ext uri="{FF2B5EF4-FFF2-40B4-BE49-F238E27FC236}">
                <a16:creationId xmlns:a16="http://schemas.microsoft.com/office/drawing/2014/main" id="{7F22C7D8-C8A2-31E4-4D67-D262B2B8F3CC}"/>
              </a:ext>
            </a:extLst>
          </p:cNvPr>
          <p:cNvGrpSpPr/>
          <p:nvPr/>
        </p:nvGrpSpPr>
        <p:grpSpPr>
          <a:xfrm>
            <a:off x="9068914" y="3412605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" name="Rectangle: Rounded Corners 7">
              <a:hlinkClick r:id="rId3"/>
              <a:extLst>
                <a:ext uri="{FF2B5EF4-FFF2-40B4-BE49-F238E27FC236}">
                  <a16:creationId xmlns:a16="http://schemas.microsoft.com/office/drawing/2014/main" id="{98F57DC1-4A20-55F3-7B1B-7BAD6A256E1D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" name="Graphic 8" descr="Cursor with solid fill">
              <a:extLst>
                <a:ext uri="{FF2B5EF4-FFF2-40B4-BE49-F238E27FC236}">
                  <a16:creationId xmlns:a16="http://schemas.microsoft.com/office/drawing/2014/main" id="{E39E2C21-D576-D375-7EEE-AEAE4B84A089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7686C25-8F82-55CD-CA0D-FCB52162C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68" y="6574127"/>
            <a:ext cx="110168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en-US" sz="10000" b="1" baseline="30000" dirty="0">
                <a:ln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BRISBANE TRANSPORT	</a:t>
            </a:r>
          </a:p>
        </p:txBody>
      </p:sp>
    </p:spTree>
    <p:extLst>
      <p:ext uri="{BB962C8B-B14F-4D97-AF65-F5344CB8AC3E}">
        <p14:creationId xmlns:p14="http://schemas.microsoft.com/office/powerpoint/2010/main" val="10080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EA5EC0-057A-41AF-BB0A-B33CE1F03F30}"/>
              </a:ext>
            </a:extLst>
          </p:cNvPr>
          <p:cNvSpPr/>
          <p:nvPr/>
        </p:nvSpPr>
        <p:spPr>
          <a:xfrm>
            <a:off x="1109879" y="1851223"/>
            <a:ext cx="331697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FREE services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CityHopper</a:t>
            </a: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Ferry, Spring Hill Loop and City Loop buses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B110B0-41F5-8EDA-55AA-33746294E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57733">
            <a:off x="6217940" y="-385133"/>
            <a:ext cx="5653412" cy="4240059"/>
          </a:xfrm>
          <a:prstGeom prst="roundRect">
            <a:avLst>
              <a:gd name="adj" fmla="val 5355"/>
            </a:avLst>
          </a:prstGeom>
          <a:noFill/>
          <a:effectLst>
            <a:outerShdw blurRad="241300" dist="38100" dir="8100000" sx="103000" sy="103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8905C74-2A26-89F6-2773-A7D4F069A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03254">
            <a:off x="5366822" y="2808784"/>
            <a:ext cx="5380992" cy="3584348"/>
          </a:xfrm>
          <a:prstGeom prst="roundRect">
            <a:avLst>
              <a:gd name="adj" fmla="val 5766"/>
            </a:avLst>
          </a:prstGeom>
          <a:noFill/>
          <a:effectLst>
            <a:outerShdw blurRad="241300" dist="38100" dir="8100000" sx="103000" sy="103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8">
            <a:extLst>
              <a:ext uri="{FF2B5EF4-FFF2-40B4-BE49-F238E27FC236}">
                <a16:creationId xmlns:a16="http://schemas.microsoft.com/office/drawing/2014/main" id="{ECAA1985-FC55-EFC6-686D-F4BE57C18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741" y="4322241"/>
            <a:ext cx="30958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Loop info</a:t>
            </a:r>
          </a:p>
        </p:txBody>
      </p:sp>
      <p:grpSp>
        <p:nvGrpSpPr>
          <p:cNvPr id="12" name="button">
            <a:extLst>
              <a:ext uri="{FF2B5EF4-FFF2-40B4-BE49-F238E27FC236}">
                <a16:creationId xmlns:a16="http://schemas.microsoft.com/office/drawing/2014/main" id="{1F727B7D-6439-6B15-D920-5D522D8AECB3}"/>
              </a:ext>
            </a:extLst>
          </p:cNvPr>
          <p:cNvGrpSpPr/>
          <p:nvPr/>
        </p:nvGrpSpPr>
        <p:grpSpPr>
          <a:xfrm>
            <a:off x="4725789" y="5226896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Rectangle: Rounded Corners 12">
              <a:hlinkClick r:id="rId4"/>
              <a:extLst>
                <a:ext uri="{FF2B5EF4-FFF2-40B4-BE49-F238E27FC236}">
                  <a16:creationId xmlns:a16="http://schemas.microsoft.com/office/drawing/2014/main" id="{2FEE1566-54E9-CE18-F07D-564269A94256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Graphic 13" descr="Cursor with solid fill">
              <a:extLst>
                <a:ext uri="{FF2B5EF4-FFF2-40B4-BE49-F238E27FC236}">
                  <a16:creationId xmlns:a16="http://schemas.microsoft.com/office/drawing/2014/main" id="{37972A77-DC3A-01AD-B29A-18CEC7BB63B2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15" name="Text Box 28">
            <a:extLst>
              <a:ext uri="{FF2B5EF4-FFF2-40B4-BE49-F238E27FC236}">
                <a16:creationId xmlns:a16="http://schemas.microsoft.com/office/drawing/2014/main" id="{53158840-F7A2-1369-0E0D-5BEB14E23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237" y="696290"/>
            <a:ext cx="30958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for </a:t>
            </a:r>
          </a:p>
          <a:p>
            <a:pPr eaLnBrk="1" hangingPunct="1">
              <a:defRPr/>
            </a:pPr>
            <a:r>
              <a:rPr lang="en-A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CityHopper</a:t>
            </a: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</a:t>
            </a:r>
          </a:p>
        </p:txBody>
      </p:sp>
      <p:grpSp>
        <p:nvGrpSpPr>
          <p:cNvPr id="16" name="button">
            <a:extLst>
              <a:ext uri="{FF2B5EF4-FFF2-40B4-BE49-F238E27FC236}">
                <a16:creationId xmlns:a16="http://schemas.microsoft.com/office/drawing/2014/main" id="{ACCCB7CD-D395-A2F1-935E-60370B99018C}"/>
              </a:ext>
            </a:extLst>
          </p:cNvPr>
          <p:cNvGrpSpPr/>
          <p:nvPr/>
        </p:nvGrpSpPr>
        <p:grpSpPr>
          <a:xfrm>
            <a:off x="4091285" y="1600945"/>
            <a:ext cx="2118533" cy="519315"/>
            <a:chOff x="8120341" y="3412605"/>
            <a:chExt cx="2118533" cy="51931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hlinkClick r:id="rId6"/>
              <a:extLst>
                <a:ext uri="{FF2B5EF4-FFF2-40B4-BE49-F238E27FC236}">
                  <a16:creationId xmlns:a16="http://schemas.microsoft.com/office/drawing/2014/main" id="{0E0B738A-8B6F-81F4-DA7F-FF58EC911C5C}"/>
                </a:ext>
              </a:extLst>
            </p:cNvPr>
            <p:cNvSpPr>
              <a:spLocks/>
            </p:cNvSpPr>
            <p:nvPr/>
          </p:nvSpPr>
          <p:spPr>
            <a:xfrm>
              <a:off x="8120341" y="3429001"/>
              <a:ext cx="2118533" cy="502919"/>
            </a:xfrm>
            <a:prstGeom prst="roundRect">
              <a:avLst>
                <a:gd name="adj" fmla="val 50000"/>
              </a:avLst>
            </a:prstGeom>
            <a:solidFill>
              <a:srgbClr val="0094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Graphic 17" descr="Cursor with solid fill">
              <a:extLst>
                <a:ext uri="{FF2B5EF4-FFF2-40B4-BE49-F238E27FC236}">
                  <a16:creationId xmlns:a16="http://schemas.microsoft.com/office/drawing/2014/main" id="{274916F0-4F81-49C7-0156-1A238FE38D89}"/>
                </a:ext>
              </a:extLst>
            </p:cNvPr>
            <p:cNvPicPr>
              <a:picLocks noChangeAspect="1"/>
            </p:cNvPicPr>
            <p:nvPr/>
          </p:nvPicPr>
          <p:blipFill>
            <a:blip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85024" y="3412605"/>
              <a:ext cx="502919" cy="50291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79CDCE5-0B82-85E5-E9F9-6D7F89F90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879" y="6574127"/>
            <a:ext cx="110168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en-US" sz="10000" b="1" baseline="30000" dirty="0">
                <a:ln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BRISBANE TRANSPORT	</a:t>
            </a:r>
          </a:p>
        </p:txBody>
      </p:sp>
      <p:pic>
        <p:nvPicPr>
          <p:cNvPr id="4" name="Picture 1">
            <a:hlinkClick r:id="rId7"/>
            <a:extLst>
              <a:ext uri="{FF2B5EF4-FFF2-40B4-BE49-F238E27FC236}">
                <a16:creationId xmlns:a16="http://schemas.microsoft.com/office/drawing/2014/main" id="{D6AE3411-C260-F9DF-6D79-FA5A3F28E4F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84630" y="4245793"/>
            <a:ext cx="13319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C942817-7B81-1E59-34BF-E5076A294AD9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035037" y="4185609"/>
            <a:ext cx="1861117" cy="734506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87F833E-080D-A3E9-6B42-EC970494E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2717" y="2568733"/>
            <a:ext cx="3185756" cy="117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8">
            <a:extLst>
              <a:ext uri="{FF2B5EF4-FFF2-40B4-BE49-F238E27FC236}">
                <a16:creationId xmlns:a16="http://schemas.microsoft.com/office/drawing/2014/main" id="{A1DEA0AD-D435-1F3C-EF55-0E941DFDF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2435" y="1714498"/>
            <a:ext cx="3812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images </a:t>
            </a: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info</a:t>
            </a:r>
          </a:p>
        </p:txBody>
      </p:sp>
    </p:spTree>
    <p:extLst>
      <p:ext uri="{BB962C8B-B14F-4D97-AF65-F5344CB8AC3E}">
        <p14:creationId xmlns:p14="http://schemas.microsoft.com/office/powerpoint/2010/main" val="2125034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B957F5-08F6-A966-895C-9EB062C20272}"/>
              </a:ext>
            </a:extLst>
          </p:cNvPr>
          <p:cNvSpPr/>
          <p:nvPr/>
        </p:nvSpPr>
        <p:spPr>
          <a:xfrm rot="16740617">
            <a:off x="14518892" y="2828098"/>
            <a:ext cx="2550752" cy="2694642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0A11C9B-E8C0-880F-33DC-4251874EC8FD}"/>
              </a:ext>
            </a:extLst>
          </p:cNvPr>
          <p:cNvSpPr/>
          <p:nvPr/>
        </p:nvSpPr>
        <p:spPr>
          <a:xfrm rot="21074798">
            <a:off x="13665737" y="3077929"/>
            <a:ext cx="2676213" cy="2827181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60FD47C-1D4E-1482-3C0B-261401098F30}"/>
              </a:ext>
            </a:extLst>
          </p:cNvPr>
          <p:cNvSpPr/>
          <p:nvPr/>
        </p:nvSpPr>
        <p:spPr>
          <a:xfrm>
            <a:off x="7094087" y="1714498"/>
            <a:ext cx="4194629" cy="461665"/>
          </a:xfrm>
          <a:prstGeom prst="roundRect">
            <a:avLst>
              <a:gd name="adj" fmla="val 50000"/>
            </a:avLst>
          </a:pr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EA5EC0-057A-41AF-BB0A-B33CE1F03F30}"/>
              </a:ext>
            </a:extLst>
          </p:cNvPr>
          <p:cNvSpPr/>
          <p:nvPr/>
        </p:nvSpPr>
        <p:spPr>
          <a:xfrm>
            <a:off x="1094580" y="1379577"/>
            <a:ext cx="5698106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 for students: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Homestay with an Australian family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Specialist student accommodation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One, Scape, Iglu, Uniresort, UniLodge, Urbannest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Privately rented accommodation </a:t>
            </a:r>
            <a:b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(house or apartment)</a:t>
            </a:r>
          </a:p>
          <a:p>
            <a:pPr marL="742950" lvl="1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laws for renting in Queensland to protect you – always rent legally! See the RTA link below.</a:t>
            </a:r>
          </a:p>
        </p:txBody>
      </p:sp>
      <p:pic>
        <p:nvPicPr>
          <p:cNvPr id="12" name="Picture 1">
            <a:hlinkClick r:id="rId2"/>
            <a:extLst>
              <a:ext uri="{FF2B5EF4-FFF2-40B4-BE49-F238E27FC236}">
                <a16:creationId xmlns:a16="http://schemas.microsoft.com/office/drawing/2014/main" id="{5B626206-7302-46E1-87DA-B7143FB8606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3440" y="4245793"/>
            <a:ext cx="13319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FE7DC22-A780-CCB9-9A81-2E8F69EEA36A}"/>
              </a:ext>
            </a:extLst>
          </p:cNvPr>
          <p:cNvPicPr>
            <a:picLocks noChangeAspect="1"/>
          </p:cNvPicPr>
          <p:nvPr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82304" y="4185609"/>
            <a:ext cx="1861117" cy="73450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B089876-AAF4-A07A-1A8F-1FD2CEEC3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3440" y="2568733"/>
            <a:ext cx="3185756" cy="117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28">
            <a:extLst>
              <a:ext uri="{FF2B5EF4-FFF2-40B4-BE49-F238E27FC236}">
                <a16:creationId xmlns:a16="http://schemas.microsoft.com/office/drawing/2014/main" id="{9D9FEE1F-EFB3-3A8D-15E9-AD30761E5F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383" y="1714498"/>
            <a:ext cx="38120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AU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images </a:t>
            </a:r>
            <a:r>
              <a:rPr lang="en-A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info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81549F-42DC-8D27-9BFA-ADA93DF7E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5168" y="6574127"/>
            <a:ext cx="110168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0150" indent="-3429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  <a:buNone/>
            </a:pPr>
            <a:r>
              <a:rPr lang="en-US" altLang="en-US" sz="10000" b="1" baseline="30000" dirty="0">
                <a:ln>
                  <a:solidFill>
                    <a:schemeClr val="bg1">
                      <a:lumMod val="75000"/>
                    </a:schemeClr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BRISBANE TRANSPORT	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4A10C-A727-CCFB-9061-EEBEFFE68A82}"/>
              </a:ext>
            </a:extLst>
          </p:cNvPr>
          <p:cNvSpPr txBox="1">
            <a:spLocks/>
          </p:cNvSpPr>
          <p:nvPr/>
        </p:nvSpPr>
        <p:spPr bwMode="auto">
          <a:xfrm>
            <a:off x="-1439996" y="-2107730"/>
            <a:ext cx="879157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 at 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9FA8E98-4476-EDDE-8303-3B8720DAB65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5255" y="2737644"/>
            <a:ext cx="4579135" cy="14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25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C4BD444-91D8-8E01-046A-206FE3EBF82E}"/>
              </a:ext>
            </a:extLst>
          </p:cNvPr>
          <p:cNvSpPr/>
          <p:nvPr/>
        </p:nvSpPr>
        <p:spPr>
          <a:xfrm rot="19417374">
            <a:off x="6703402" y="-1217963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5123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E8ED08A-4E93-E275-4967-82B275530868}"/>
              </a:ext>
            </a:extLst>
          </p:cNvPr>
          <p:cNvSpPr/>
          <p:nvPr/>
        </p:nvSpPr>
        <p:spPr>
          <a:xfrm rot="18766361">
            <a:off x="5146253" y="-1436396"/>
            <a:ext cx="6276349" cy="6630404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solidFill>
            <a:srgbClr val="0094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0FADA16-3C54-7821-0E70-35F22FFBE925}"/>
              </a:ext>
            </a:extLst>
          </p:cNvPr>
          <p:cNvSpPr/>
          <p:nvPr/>
        </p:nvSpPr>
        <p:spPr>
          <a:xfrm rot="18766361">
            <a:off x="5333558" y="-798071"/>
            <a:ext cx="7176736" cy="6614228"/>
          </a:xfrm>
          <a:custGeom>
            <a:avLst/>
            <a:gdLst>
              <a:gd name="connsiteX0" fmla="*/ 2119048 w 5084367"/>
              <a:gd name="connsiteY0" fmla="*/ 477 h 3918183"/>
              <a:gd name="connsiteX1" fmla="*/ 87048 w 5084367"/>
              <a:gd name="connsiteY1" fmla="*/ 3340577 h 3918183"/>
              <a:gd name="connsiteX2" fmla="*/ 5052748 w 5084367"/>
              <a:gd name="connsiteY2" fmla="*/ 3594577 h 3918183"/>
              <a:gd name="connsiteX3" fmla="*/ 2119048 w 5084367"/>
              <a:gd name="connsiteY3" fmla="*/ 477 h 391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84367" h="3918183">
                <a:moveTo>
                  <a:pt x="2119048" y="477"/>
                </a:moveTo>
                <a:cubicBezTo>
                  <a:pt x="1291431" y="-41856"/>
                  <a:pt x="-401902" y="2741560"/>
                  <a:pt x="87048" y="3340577"/>
                </a:cubicBezTo>
                <a:cubicBezTo>
                  <a:pt x="575998" y="3939594"/>
                  <a:pt x="4716198" y="4151260"/>
                  <a:pt x="5052748" y="3594577"/>
                </a:cubicBezTo>
                <a:cubicBezTo>
                  <a:pt x="5389298" y="3037894"/>
                  <a:pt x="2946665" y="42810"/>
                  <a:pt x="2119048" y="477"/>
                </a:cubicBezTo>
                <a:close/>
              </a:path>
            </a:pathLst>
          </a:custGeom>
          <a:blipFill dpi="0" rotWithShape="0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73B8061-1401-458B-B0EE-7059BA13A5CF}"/>
              </a:ext>
            </a:extLst>
          </p:cNvPr>
          <p:cNvSpPr txBox="1">
            <a:spLocks/>
          </p:cNvSpPr>
          <p:nvPr/>
        </p:nvSpPr>
        <p:spPr bwMode="auto">
          <a:xfrm>
            <a:off x="-1439996" y="1878807"/>
            <a:ext cx="8791575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Courses at </a:t>
            </a:r>
          </a:p>
        </p:txBody>
      </p:sp>
      <p:pic>
        <p:nvPicPr>
          <p:cNvPr id="2" name="Picture 1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5653D06-2BAA-7C1E-6A37-8E9A2273F0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50" y="2737644"/>
            <a:ext cx="4579135" cy="143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99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3538</TotalTime>
  <Words>2336</Words>
  <Application>Microsoft Office PowerPoint</Application>
  <PresentationFormat>Widescreen</PresentationFormat>
  <Paragraphs>349</Paragraphs>
  <Slides>59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Brush Script MT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Levels and Courses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 Lyn Chew</dc:creator>
  <cp:lastModifiedBy>Karmel Surban</cp:lastModifiedBy>
  <cp:revision>132</cp:revision>
  <dcterms:created xsi:type="dcterms:W3CDTF">2019-01-21T22:43:14Z</dcterms:created>
  <dcterms:modified xsi:type="dcterms:W3CDTF">2026-05-26T05:34:19Z</dcterms:modified>
</cp:coreProperties>
</file>